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4">
          <p15:clr>
            <a:srgbClr val="000000"/>
          </p15:clr>
        </p15:guide>
        <p15:guide id="2" pos="2880">
          <p15:clr>
            <a:srgbClr val="000000"/>
          </p15:clr>
        </p15:guide>
      </p15:sldGuideLst>
    </p:ext>
    <p:ext uri="http://customooxmlschemas.google.com/">
      <go:slidesCustomData xmlns:go="http://customooxmlschemas.google.com/" r:id="rId30" roundtripDataSignature="AMtx7mizzAViM2VyiYdEEMmeuq+MAJq+7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vangelia Kalogiro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1-24T09:47:16.362">
    <p:pos x="624" y="2328"/>
    <p:text>ή ψηφιακών πόρων</p:text>
    <p:extLst>
      <p:ext uri="{C676402C-5697-4E1C-873F-D02D1690AC5C}">
        <p15:threadingInfo timeZoneBias="0"/>
      </p:ext>
      <p:ext uri="http://customooxmlschemas.google.com/">
        <go:slidesCustomData xmlns:go="http://customooxmlschemas.google.com/" commentPostId="AAAAny_KHq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 Id="rId4"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10.jpg"/><Relationship Id="rId7" Type="http://schemas.openxmlformats.org/officeDocument/2006/relationships/image" Target="../media/image2.png"/><Relationship Id="rId8"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25"/>
          <p:cNvSpPr txBox="1"/>
          <p:nvPr>
            <p:ph type="ctrTitle"/>
          </p:nvPr>
        </p:nvSpPr>
        <p:spPr>
          <a:xfrm>
            <a:off x="990600" y="3695700"/>
            <a:ext cx="10058400" cy="14700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7200"/>
              <a:buFont typeface="Times New Roman"/>
              <a:buNone/>
              <a:defRPr sz="7200">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p:nvPr/>
        </p:nvSpPr>
        <p:spPr>
          <a:xfrm>
            <a:off x="0" y="7601096"/>
            <a:ext cx="18288000" cy="2685904"/>
          </a:xfrm>
          <a:custGeom>
            <a:rect b="b" l="l" r="r" t="t"/>
            <a:pathLst>
              <a:path extrusionOk="0" h="908565" w="6186311">
                <a:moveTo>
                  <a:pt x="0" y="0"/>
                </a:moveTo>
                <a:lnTo>
                  <a:pt x="6186311" y="0"/>
                </a:lnTo>
                <a:lnTo>
                  <a:pt x="6186311" y="908565"/>
                </a:lnTo>
                <a:lnTo>
                  <a:pt x="0" y="908565"/>
                </a:lnTo>
                <a:close/>
              </a:path>
            </a:pathLst>
          </a:custGeom>
          <a:solidFill>
            <a:schemeClr val="dk2"/>
          </a:solidFill>
          <a:ln>
            <a:noFill/>
          </a:ln>
        </p:spPr>
      </p:sp>
      <p:sp>
        <p:nvSpPr>
          <p:cNvPr id="14" name="Google Shape;14;p25"/>
          <p:cNvSpPr txBox="1"/>
          <p:nvPr>
            <p:ph idx="1" type="subTitle"/>
          </p:nvPr>
        </p:nvSpPr>
        <p:spPr>
          <a:xfrm>
            <a:off x="990600" y="8647032"/>
            <a:ext cx="10058400" cy="594031"/>
          </a:xfrm>
          <a:prstGeom prst="rect">
            <a:avLst/>
          </a:prstGeom>
          <a:noFill/>
          <a:ln>
            <a:noFill/>
          </a:ln>
        </p:spPr>
        <p:txBody>
          <a:bodyPr anchorCtr="0" anchor="t" bIns="45700" lIns="91425" spcFirstLastPara="1" rIns="91425" wrap="square" tIns="45700">
            <a:noAutofit/>
          </a:bodyPr>
          <a:lstStyle>
            <a:lvl1pPr lvl="0" algn="l">
              <a:lnSpc>
                <a:spcPct val="100000"/>
              </a:lnSpc>
              <a:spcBef>
                <a:spcPts val="720"/>
              </a:spcBef>
              <a:spcAft>
                <a:spcPts val="0"/>
              </a:spcAft>
              <a:buClr>
                <a:schemeClr val="lt1"/>
              </a:buClr>
              <a:buSzPts val="3600"/>
              <a:buNone/>
              <a:defRPr b="1" sz="3600">
                <a:solidFill>
                  <a:schemeClr val="lt1"/>
                </a:solidFill>
                <a:latin typeface="Times New Roman"/>
                <a:ea typeface="Times New Roman"/>
                <a:cs typeface="Times New Roman"/>
                <a:sym typeface="Times New Roman"/>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5" name="Google Shape;15;p25"/>
          <p:cNvPicPr preferRelativeResize="0"/>
          <p:nvPr/>
        </p:nvPicPr>
        <p:blipFill rotWithShape="1">
          <a:blip r:embed="rId2">
            <a:alphaModFix/>
          </a:blip>
          <a:srcRect b="0" l="0" r="0" t="0"/>
          <a:stretch/>
        </p:blipFill>
        <p:spPr>
          <a:xfrm>
            <a:off x="0" y="253644"/>
            <a:ext cx="5843067" cy="1225847"/>
          </a:xfrm>
          <a:prstGeom prst="rect">
            <a:avLst/>
          </a:prstGeom>
          <a:noFill/>
          <a:ln>
            <a:noFill/>
          </a:ln>
        </p:spPr>
      </p:pic>
      <p:pic>
        <p:nvPicPr>
          <p:cNvPr id="16" name="Google Shape;16;p25"/>
          <p:cNvPicPr preferRelativeResize="0"/>
          <p:nvPr/>
        </p:nvPicPr>
        <p:blipFill rotWithShape="1">
          <a:blip r:embed="rId3">
            <a:alphaModFix/>
          </a:blip>
          <a:srcRect b="0" l="0" r="0" t="0"/>
          <a:stretch/>
        </p:blipFill>
        <p:spPr>
          <a:xfrm>
            <a:off x="11734800" y="6743700"/>
            <a:ext cx="6553200" cy="3545006"/>
          </a:xfrm>
          <a:prstGeom prst="rect">
            <a:avLst/>
          </a:prstGeom>
          <a:noFill/>
          <a:ln>
            <a:noFill/>
          </a:ln>
        </p:spPr>
      </p:pic>
      <p:pic>
        <p:nvPicPr>
          <p:cNvPr id="17" name="Google Shape;17;p25"/>
          <p:cNvPicPr preferRelativeResize="0"/>
          <p:nvPr/>
        </p:nvPicPr>
        <p:blipFill rotWithShape="1">
          <a:blip r:embed="rId4">
            <a:alphaModFix/>
          </a:blip>
          <a:srcRect b="18256" l="2819" r="-2819" t="20436"/>
          <a:stretch/>
        </p:blipFill>
        <p:spPr>
          <a:xfrm>
            <a:off x="15392400" y="-8115"/>
            <a:ext cx="3057525" cy="1890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00" name="Shape 100"/>
        <p:cNvGrpSpPr/>
        <p:nvPr/>
      </p:nvGrpSpPr>
      <p:grpSpPr>
        <a:xfrm>
          <a:off x="0" y="0"/>
          <a:ext cx="0" cy="0"/>
          <a:chOff x="0" y="0"/>
          <a:chExt cx="0" cy="0"/>
        </a:xfrm>
      </p:grpSpPr>
      <p:sp>
        <p:nvSpPr>
          <p:cNvPr id="101" name="Google Shape;101;p34"/>
          <p:cNvSpPr txBox="1"/>
          <p:nvPr>
            <p:ph type="title"/>
          </p:nvPr>
        </p:nvSpPr>
        <p:spPr>
          <a:xfrm rot="5400000">
            <a:off x="8847138" y="3961937"/>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Times New Roman"/>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4"/>
          <p:cNvSpPr txBox="1"/>
          <p:nvPr>
            <p:ph idx="1" type="body"/>
          </p:nvPr>
        </p:nvSpPr>
        <p:spPr>
          <a:xfrm rot="5400000">
            <a:off x="4656138" y="1980737"/>
            <a:ext cx="5851525" cy="6019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lnSpc>
                <a:spcPct val="100000"/>
              </a:lnSpc>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lnSpc>
                <a:spcPct val="100000"/>
              </a:lnSpc>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lnSpc>
                <a:spcPct val="100000"/>
              </a:lnSpc>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lnSpc>
                <a:spcPct val="100000"/>
              </a:lnSpc>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3" name="Google Shape;103;p34"/>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104" name="Google Shape;104;p34"/>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105" name="Google Shape;105;p34"/>
          <p:cNvSpPr txBox="1"/>
          <p:nvPr>
            <p:ph idx="2"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6" name="Google Shape;106;p34"/>
          <p:cNvSpPr txBox="1"/>
          <p:nvPr>
            <p:ph idx="3" type="body"/>
          </p:nvPr>
        </p:nvSpPr>
        <p:spPr>
          <a:xfrm>
            <a:off x="42885" y="82733"/>
            <a:ext cx="762000" cy="7207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107" name="Google Shape;107;p34"/>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108" name="Google Shape;108;p34"/>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26"/>
          <p:cNvSpPr/>
          <p:nvPr/>
        </p:nvSpPr>
        <p:spPr>
          <a:xfrm>
            <a:off x="0" y="-14216"/>
            <a:ext cx="18288000" cy="8801100"/>
          </a:xfrm>
          <a:custGeom>
            <a:rect b="b" l="l" r="r" t="t"/>
            <a:pathLst>
              <a:path extrusionOk="0" h="2593322" w="6186311">
                <a:moveTo>
                  <a:pt x="0" y="0"/>
                </a:moveTo>
                <a:lnTo>
                  <a:pt x="6186311" y="0"/>
                </a:lnTo>
                <a:lnTo>
                  <a:pt x="6186311" y="2593322"/>
                </a:lnTo>
                <a:lnTo>
                  <a:pt x="0" y="2593322"/>
                </a:lnTo>
                <a:close/>
              </a:path>
            </a:pathLst>
          </a:custGeom>
          <a:solidFill>
            <a:srgbClr val="C5D8F1"/>
          </a:solidFill>
          <a:ln>
            <a:noFill/>
          </a:ln>
        </p:spPr>
      </p:sp>
      <p:sp>
        <p:nvSpPr>
          <p:cNvPr id="20" name="Google Shape;20;p26"/>
          <p:cNvSpPr txBox="1"/>
          <p:nvPr>
            <p:ph type="title"/>
          </p:nvPr>
        </p:nvSpPr>
        <p:spPr>
          <a:xfrm>
            <a:off x="845496" y="3705296"/>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2"/>
              </a:buClr>
              <a:buSzPts val="4400"/>
              <a:buFont typeface="Times New Roman"/>
              <a:buNone/>
              <a:defRPr b="1" sz="4400"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dk2"/>
          </a:solidFill>
          <a:ln cap="flat" cmpd="sng" w="9525">
            <a:solidFill>
              <a:schemeClr val="dk2"/>
            </a:solidFill>
            <a:prstDash val="solid"/>
            <a:round/>
            <a:headEnd len="sm" w="sm" type="none"/>
            <a:tailEnd len="sm" w="sm" type="none"/>
          </a:ln>
        </p:spPr>
      </p:sp>
      <p:sp>
        <p:nvSpPr>
          <p:cNvPr id="22" name="Google Shape;22;p26"/>
          <p:cNvSpPr txBox="1"/>
          <p:nvPr>
            <p:ph idx="1" type="body"/>
          </p:nvPr>
        </p:nvSpPr>
        <p:spPr>
          <a:xfrm>
            <a:off x="9571" y="26216"/>
            <a:ext cx="838200" cy="79533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280"/>
              </a:spcBef>
              <a:spcAft>
                <a:spcPts val="0"/>
              </a:spcAft>
              <a:buClr>
                <a:schemeClr val="lt1"/>
              </a:buClr>
              <a:buSzPts val="1400"/>
              <a:buNone/>
              <a:defRPr b="1" sz="1400">
                <a:solidFill>
                  <a:schemeClr val="lt1"/>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pic>
        <p:nvPicPr>
          <p:cNvPr id="23" name="Google Shape;23;p26"/>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24" name="Google Shape;24;p26"/>
          <p:cNvPicPr preferRelativeResize="0"/>
          <p:nvPr/>
        </p:nvPicPr>
        <p:blipFill rotWithShape="1">
          <a:blip r:embed="rId3">
            <a:alphaModFix/>
          </a:blip>
          <a:srcRect b="0" l="0" r="0" t="0"/>
          <a:stretch/>
        </p:blipFill>
        <p:spPr>
          <a:xfrm>
            <a:off x="0" y="9266572"/>
            <a:ext cx="3805441" cy="798363"/>
          </a:xfrm>
          <a:prstGeom prst="rect">
            <a:avLst/>
          </a:prstGeom>
          <a:noFill/>
          <a:ln>
            <a:noFill/>
          </a:ln>
        </p:spPr>
      </p:pic>
      <p:pic>
        <p:nvPicPr>
          <p:cNvPr id="25" name="Google Shape;25;p26"/>
          <p:cNvPicPr preferRelativeResize="0"/>
          <p:nvPr/>
        </p:nvPicPr>
        <p:blipFill rotWithShape="1">
          <a:blip r:embed="rId4">
            <a:alphaModFix/>
          </a:blip>
          <a:srcRect b="0" l="0" r="0" t="0"/>
          <a:stretch/>
        </p:blipFill>
        <p:spPr>
          <a:xfrm>
            <a:off x="9496471" y="-14216"/>
            <a:ext cx="8801100" cy="8801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27"/>
          <p:cNvSpPr txBox="1"/>
          <p:nvPr>
            <p:ph type="title"/>
          </p:nvPr>
        </p:nvSpPr>
        <p:spPr>
          <a:xfrm>
            <a:off x="2387220" y="1790699"/>
            <a:ext cx="13027925" cy="77432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 type="body"/>
          </p:nvPr>
        </p:nvSpPr>
        <p:spPr>
          <a:xfrm>
            <a:off x="2362200" y="2857500"/>
            <a:ext cx="6019800" cy="579120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Times New Roman"/>
                <a:ea typeface="Times New Roman"/>
                <a:cs typeface="Times New Roman"/>
                <a:sym typeface="Times New Roman"/>
              </a:defRPr>
            </a:lvl1pPr>
            <a:lvl2pPr indent="-381000" lvl="1" marL="914400" algn="l">
              <a:lnSpc>
                <a:spcPct val="100000"/>
              </a:lnSpc>
              <a:spcBef>
                <a:spcPts val="480"/>
              </a:spcBef>
              <a:spcAft>
                <a:spcPts val="0"/>
              </a:spcAft>
              <a:buClr>
                <a:schemeClr val="dk1"/>
              </a:buClr>
              <a:buSzPts val="2400"/>
              <a:buChar char="–"/>
              <a:defRPr sz="2400">
                <a:latin typeface="Times New Roman"/>
                <a:ea typeface="Times New Roman"/>
                <a:cs typeface="Times New Roman"/>
                <a:sym typeface="Times New Roman"/>
              </a:defRPr>
            </a:lvl2pPr>
            <a:lvl3pPr indent="-355600" lvl="2" marL="1371600" algn="l">
              <a:lnSpc>
                <a:spcPct val="100000"/>
              </a:lnSpc>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indent="-342900" lvl="3" marL="1828800" algn="l">
              <a:lnSpc>
                <a:spcPct val="100000"/>
              </a:lnSpc>
              <a:spcBef>
                <a:spcPts val="360"/>
              </a:spcBef>
              <a:spcAft>
                <a:spcPts val="0"/>
              </a:spcAft>
              <a:buClr>
                <a:schemeClr val="dk1"/>
              </a:buClr>
              <a:buSzPts val="1800"/>
              <a:buChar char="–"/>
              <a:defRPr sz="1800">
                <a:latin typeface="Times New Roman"/>
                <a:ea typeface="Times New Roman"/>
                <a:cs typeface="Times New Roman"/>
                <a:sym typeface="Times New Roman"/>
              </a:defRPr>
            </a:lvl4pPr>
            <a:lvl5pPr indent="-342900" lvl="4" marL="2286000" algn="l">
              <a:lnSpc>
                <a:spcPct val="100000"/>
              </a:lnSpc>
              <a:spcBef>
                <a:spcPts val="360"/>
              </a:spcBef>
              <a:spcAft>
                <a:spcPts val="0"/>
              </a:spcAft>
              <a:buClr>
                <a:schemeClr val="dk1"/>
              </a:buClr>
              <a:buSzPts val="1800"/>
              <a:buChar char="»"/>
              <a:defRPr sz="1800">
                <a:latin typeface="Times New Roman"/>
                <a:ea typeface="Times New Roman"/>
                <a:cs typeface="Times New Roman"/>
                <a:sym typeface="Times New Roman"/>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 name="Google Shape;29;p27"/>
          <p:cNvSpPr txBox="1"/>
          <p:nvPr>
            <p:ph idx="2" type="body"/>
          </p:nvPr>
        </p:nvSpPr>
        <p:spPr>
          <a:xfrm>
            <a:off x="9372600" y="2840155"/>
            <a:ext cx="6042546" cy="582588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Times New Roman"/>
                <a:ea typeface="Times New Roman"/>
                <a:cs typeface="Times New Roman"/>
                <a:sym typeface="Times New Roman"/>
              </a:defRPr>
            </a:lvl1pPr>
            <a:lvl2pPr indent="-381000" lvl="1" marL="914400" algn="l">
              <a:lnSpc>
                <a:spcPct val="100000"/>
              </a:lnSpc>
              <a:spcBef>
                <a:spcPts val="480"/>
              </a:spcBef>
              <a:spcAft>
                <a:spcPts val="0"/>
              </a:spcAft>
              <a:buClr>
                <a:schemeClr val="dk1"/>
              </a:buClr>
              <a:buSzPts val="2400"/>
              <a:buChar char="–"/>
              <a:defRPr sz="2400">
                <a:latin typeface="Times New Roman"/>
                <a:ea typeface="Times New Roman"/>
                <a:cs typeface="Times New Roman"/>
                <a:sym typeface="Times New Roman"/>
              </a:defRPr>
            </a:lvl2pPr>
            <a:lvl3pPr indent="-355600" lvl="2" marL="1371600" algn="l">
              <a:lnSpc>
                <a:spcPct val="100000"/>
              </a:lnSpc>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indent="-342900" lvl="3" marL="1828800" algn="l">
              <a:lnSpc>
                <a:spcPct val="100000"/>
              </a:lnSpc>
              <a:spcBef>
                <a:spcPts val="360"/>
              </a:spcBef>
              <a:spcAft>
                <a:spcPts val="0"/>
              </a:spcAft>
              <a:buClr>
                <a:schemeClr val="dk1"/>
              </a:buClr>
              <a:buSzPts val="1800"/>
              <a:buChar char="–"/>
              <a:defRPr sz="1800">
                <a:latin typeface="Times New Roman"/>
                <a:ea typeface="Times New Roman"/>
                <a:cs typeface="Times New Roman"/>
                <a:sym typeface="Times New Roman"/>
              </a:defRPr>
            </a:lvl4pPr>
            <a:lvl5pPr indent="-342900" lvl="4" marL="2286000" algn="l">
              <a:lnSpc>
                <a:spcPct val="100000"/>
              </a:lnSpc>
              <a:spcBef>
                <a:spcPts val="360"/>
              </a:spcBef>
              <a:spcAft>
                <a:spcPts val="0"/>
              </a:spcAft>
              <a:buClr>
                <a:schemeClr val="dk1"/>
              </a:buClr>
              <a:buSzPts val="1800"/>
              <a:buChar char="»"/>
              <a:defRPr sz="1800">
                <a:latin typeface="Times New Roman"/>
                <a:ea typeface="Times New Roman"/>
                <a:cs typeface="Times New Roman"/>
                <a:sym typeface="Times New Roman"/>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27"/>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31" name="Google Shape;31;p27"/>
          <p:cNvSpPr/>
          <p:nvPr/>
        </p:nvSpPr>
        <p:spPr>
          <a:xfrm>
            <a:off x="0" y="-7393"/>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32" name="Google Shape;32;p27"/>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 name="Google Shape;33;p27"/>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4" name="Google Shape;34;p27"/>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35" name="Google Shape;35;p27"/>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 name="Shape 36"/>
        <p:cNvGrpSpPr/>
        <p:nvPr/>
      </p:nvGrpSpPr>
      <p:grpSpPr>
        <a:xfrm>
          <a:off x="0" y="0"/>
          <a:ext cx="0" cy="0"/>
          <a:chOff x="0" y="0"/>
          <a:chExt cx="0" cy="0"/>
        </a:xfrm>
      </p:grpSpPr>
      <p:sp>
        <p:nvSpPr>
          <p:cNvPr id="37" name="Google Shape;37;p28"/>
          <p:cNvSpPr txBox="1"/>
          <p:nvPr>
            <p:ph type="title"/>
          </p:nvPr>
        </p:nvSpPr>
        <p:spPr>
          <a:xfrm>
            <a:off x="990600" y="1424746"/>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 type="body"/>
          </p:nvPr>
        </p:nvSpPr>
        <p:spPr>
          <a:xfrm>
            <a:off x="990600" y="2781300"/>
            <a:ext cx="16306800" cy="61722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lnSpc>
                <a:spcPct val="100000"/>
              </a:lnSpc>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lnSpc>
                <a:spcPct val="100000"/>
              </a:lnSpc>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lnSpc>
                <a:spcPct val="100000"/>
              </a:lnSpc>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lnSpc>
                <a:spcPct val="100000"/>
              </a:lnSpc>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9" name="Google Shape;39;p28"/>
          <p:cNvPicPr preferRelativeResize="0"/>
          <p:nvPr/>
        </p:nvPicPr>
        <p:blipFill rotWithShape="1">
          <a:blip r:embed="rId2">
            <a:alphaModFix/>
          </a:blip>
          <a:srcRect b="0" l="0" r="0" t="0"/>
          <a:stretch/>
        </p:blipFill>
        <p:spPr>
          <a:xfrm>
            <a:off x="0" y="9266572"/>
            <a:ext cx="3805441" cy="798363"/>
          </a:xfrm>
          <a:prstGeom prst="rect">
            <a:avLst/>
          </a:prstGeom>
          <a:noFill/>
          <a:ln>
            <a:noFill/>
          </a:ln>
        </p:spPr>
      </p:pic>
      <p:sp>
        <p:nvSpPr>
          <p:cNvPr id="40" name="Google Shape;40;p28"/>
          <p:cNvSpPr/>
          <p:nvPr/>
        </p:nvSpPr>
        <p:spPr>
          <a:xfrm>
            <a:off x="3412"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41" name="Google Shape;41;p28"/>
          <p:cNvSpPr/>
          <p:nvPr/>
        </p:nvSpPr>
        <p:spPr>
          <a:xfrm>
            <a:off x="0" y="-4786"/>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cap="flat" cmpd="sng" w="9525">
            <a:solidFill>
              <a:schemeClr val="accent1"/>
            </a:solidFill>
            <a:prstDash val="solid"/>
            <a:round/>
            <a:headEnd len="sm" w="sm" type="none"/>
            <a:tailEnd len="sm" w="sm" type="none"/>
          </a:ln>
        </p:spPr>
      </p:sp>
      <p:sp>
        <p:nvSpPr>
          <p:cNvPr id="42" name="Google Shape;42;p28"/>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 name="Google Shape;43;p28"/>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rgbClr val="F7F7F7"/>
              </a:buClr>
              <a:buSzPts val="1800"/>
              <a:buNone/>
              <a:defRPr b="1" sz="1800">
                <a:solidFill>
                  <a:srgbClr val="F7F7F7"/>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4" name="Google Shape;44;p28"/>
          <p:cNvPicPr preferRelativeResize="0"/>
          <p:nvPr/>
        </p:nvPicPr>
        <p:blipFill rotWithShape="1">
          <a:blip r:embed="rId3">
            <a:alphaModFix/>
          </a:blip>
          <a:srcRect b="18256" l="2819" r="-2819" t="20436"/>
          <a:stretch/>
        </p:blipFill>
        <p:spPr>
          <a:xfrm>
            <a:off x="16149637" y="9044508"/>
            <a:ext cx="2295525" cy="12424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5" name="Shape 45"/>
        <p:cNvGrpSpPr/>
        <p:nvPr/>
      </p:nvGrpSpPr>
      <p:grpSpPr>
        <a:xfrm>
          <a:off x="0" y="0"/>
          <a:ext cx="0" cy="0"/>
          <a:chOff x="0" y="0"/>
          <a:chExt cx="0" cy="0"/>
        </a:xfrm>
      </p:grpSpPr>
      <p:sp>
        <p:nvSpPr>
          <p:cNvPr id="46" name="Google Shape;46;p29"/>
          <p:cNvSpPr txBox="1"/>
          <p:nvPr>
            <p:ph type="title"/>
          </p:nvPr>
        </p:nvSpPr>
        <p:spPr>
          <a:xfrm>
            <a:off x="6324600" y="6664325"/>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Times New Roman"/>
              <a:buNone/>
              <a:defRPr b="1" sz="20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p:nvPr>
            <p:ph idx="2" type="pic"/>
          </p:nvPr>
        </p:nvSpPr>
        <p:spPr>
          <a:xfrm>
            <a:off x="6324600" y="2476500"/>
            <a:ext cx="5486400" cy="4114800"/>
          </a:xfrm>
          <a:prstGeom prst="rect">
            <a:avLst/>
          </a:prstGeom>
          <a:noFill/>
          <a:ln>
            <a:noFill/>
          </a:ln>
        </p:spPr>
      </p:sp>
      <p:sp>
        <p:nvSpPr>
          <p:cNvPr id="48" name="Google Shape;48;p29"/>
          <p:cNvSpPr txBox="1"/>
          <p:nvPr>
            <p:ph idx="1" type="body"/>
          </p:nvPr>
        </p:nvSpPr>
        <p:spPr>
          <a:xfrm>
            <a:off x="6324600" y="7231063"/>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atin typeface="Times New Roman"/>
                <a:ea typeface="Times New Roman"/>
                <a:cs typeface="Times New Roman"/>
                <a:sym typeface="Times New Roman"/>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9" name="Google Shape;49;p29"/>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50" name="Google Shape;50;p29"/>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51" name="Google Shape;51;p29"/>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2" name="Google Shape;52;p29"/>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53" name="Google Shape;53;p29"/>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54" name="Google Shape;54;p29"/>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5" name="Shape 55"/>
        <p:cNvGrpSpPr/>
        <p:nvPr/>
      </p:nvGrpSpPr>
      <p:grpSpPr>
        <a:xfrm>
          <a:off x="0" y="0"/>
          <a:ext cx="0" cy="0"/>
          <a:chOff x="0" y="0"/>
          <a:chExt cx="0" cy="0"/>
        </a:xfrm>
      </p:grpSpPr>
      <p:sp>
        <p:nvSpPr>
          <p:cNvPr id="56" name="Google Shape;56;p30"/>
          <p:cNvSpPr/>
          <p:nvPr/>
        </p:nvSpPr>
        <p:spPr>
          <a:xfrm>
            <a:off x="0" y="7666388"/>
            <a:ext cx="18288000" cy="2685904"/>
          </a:xfrm>
          <a:custGeom>
            <a:rect b="b" l="l" r="r" t="t"/>
            <a:pathLst>
              <a:path extrusionOk="0" h="908565" w="6186311">
                <a:moveTo>
                  <a:pt x="0" y="0"/>
                </a:moveTo>
                <a:lnTo>
                  <a:pt x="6186311" y="0"/>
                </a:lnTo>
                <a:lnTo>
                  <a:pt x="6186311" y="908565"/>
                </a:lnTo>
                <a:lnTo>
                  <a:pt x="0" y="908565"/>
                </a:lnTo>
                <a:close/>
              </a:path>
            </a:pathLst>
          </a:custGeom>
          <a:solidFill>
            <a:srgbClr val="DAE5F1"/>
          </a:solidFill>
          <a:ln>
            <a:noFill/>
          </a:ln>
        </p:spPr>
      </p:sp>
      <p:sp>
        <p:nvSpPr>
          <p:cNvPr id="57" name="Google Shape;57;p30"/>
          <p:cNvSpPr txBox="1"/>
          <p:nvPr/>
        </p:nvSpPr>
        <p:spPr>
          <a:xfrm>
            <a:off x="4343400" y="7934526"/>
            <a:ext cx="10012654" cy="214962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chemeClr val="dk2"/>
                </a:solidFill>
                <a:latin typeface="Times New Roman"/>
                <a:ea typeface="Times New Roman"/>
                <a:cs typeface="Times New Roman"/>
                <a:sym typeface="Times New Roman"/>
              </a:rPr>
              <a:t>“This project has been funded with support from the European Commission.</a:t>
            </a:r>
            <a:endParaRPr b="0" i="1" sz="2400" u="none" cap="none" strike="noStrike">
              <a:solidFill>
                <a:schemeClr val="dk2"/>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chemeClr val="dk2"/>
                </a:solidFill>
                <a:latin typeface="Times New Roman"/>
                <a:ea typeface="Times New Roman"/>
                <a:cs typeface="Times New Roman"/>
                <a:sym typeface="Times New Roman"/>
              </a:rPr>
              <a:t>This publication reflects the views only of the author, and the Commission cannot be held responsible for any use which may be made of the information contained therein.”</a:t>
            </a:r>
            <a:endParaRPr b="0" i="1" sz="2400" u="none" cap="none" strike="noStrike">
              <a:solidFill>
                <a:schemeClr val="dk2"/>
              </a:solidFill>
              <a:latin typeface="Times New Roman"/>
              <a:ea typeface="Times New Roman"/>
              <a:cs typeface="Times New Roman"/>
              <a:sym typeface="Times New Roman"/>
            </a:endParaRPr>
          </a:p>
        </p:txBody>
      </p:sp>
      <p:pic>
        <p:nvPicPr>
          <p:cNvPr id="58" name="Google Shape;58;p30"/>
          <p:cNvPicPr preferRelativeResize="0"/>
          <p:nvPr/>
        </p:nvPicPr>
        <p:blipFill rotWithShape="1">
          <a:blip r:embed="rId2">
            <a:alphaModFix/>
          </a:blip>
          <a:srcRect b="0" l="0" r="0" t="0"/>
          <a:stretch/>
        </p:blipFill>
        <p:spPr>
          <a:xfrm>
            <a:off x="5687" y="8622210"/>
            <a:ext cx="3805441" cy="798363"/>
          </a:xfrm>
          <a:prstGeom prst="rect">
            <a:avLst/>
          </a:prstGeom>
          <a:noFill/>
          <a:ln>
            <a:noFill/>
          </a:ln>
        </p:spPr>
      </p:pic>
      <p:sp>
        <p:nvSpPr>
          <p:cNvPr id="59" name="Google Shape;59;p30"/>
          <p:cNvSpPr txBox="1"/>
          <p:nvPr/>
        </p:nvSpPr>
        <p:spPr>
          <a:xfrm>
            <a:off x="3429000" y="3030161"/>
            <a:ext cx="10592755" cy="387798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chemeClr val="dk2"/>
                </a:solidFill>
                <a:latin typeface="Times New Roman"/>
                <a:ea typeface="Times New Roman"/>
                <a:cs typeface="Times New Roman"/>
                <a:sym typeface="Times New Roman"/>
              </a:rPr>
              <a:t>Thank you for your attention!</a:t>
            </a:r>
            <a:endParaRPr b="0" i="0" sz="96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831626"/>
              </a:solidFill>
              <a:latin typeface="Trebuchet MS"/>
              <a:ea typeface="Trebuchet MS"/>
              <a:cs typeface="Trebuchet MS"/>
              <a:sym typeface="Trebuchet MS"/>
            </a:endParaRPr>
          </a:p>
        </p:txBody>
      </p:sp>
      <p:pic>
        <p:nvPicPr>
          <p:cNvPr id="60" name="Google Shape;60;p30"/>
          <p:cNvPicPr preferRelativeResize="0"/>
          <p:nvPr/>
        </p:nvPicPr>
        <p:blipFill rotWithShape="1">
          <a:blip r:embed="rId3">
            <a:alphaModFix/>
          </a:blip>
          <a:srcRect b="0" l="0" r="0" t="0"/>
          <a:stretch/>
        </p:blipFill>
        <p:spPr>
          <a:xfrm>
            <a:off x="0" y="0"/>
            <a:ext cx="1309688" cy="1280840"/>
          </a:xfrm>
          <a:prstGeom prst="rect">
            <a:avLst/>
          </a:prstGeom>
          <a:noFill/>
          <a:ln>
            <a:noFill/>
          </a:ln>
        </p:spPr>
      </p:pic>
      <p:pic>
        <p:nvPicPr>
          <p:cNvPr id="61" name="Google Shape;61;p30"/>
          <p:cNvPicPr preferRelativeResize="0"/>
          <p:nvPr/>
        </p:nvPicPr>
        <p:blipFill rotWithShape="1">
          <a:blip r:embed="rId4">
            <a:alphaModFix/>
          </a:blip>
          <a:srcRect b="0" l="0" r="0" t="0"/>
          <a:stretch/>
        </p:blipFill>
        <p:spPr>
          <a:xfrm>
            <a:off x="4002035" y="48715"/>
            <a:ext cx="1181100" cy="1181100"/>
          </a:xfrm>
          <a:prstGeom prst="rect">
            <a:avLst/>
          </a:prstGeom>
          <a:noFill/>
          <a:ln>
            <a:noFill/>
          </a:ln>
        </p:spPr>
      </p:pic>
      <p:grpSp>
        <p:nvGrpSpPr>
          <p:cNvPr id="62" name="Google Shape;62;p30"/>
          <p:cNvGrpSpPr/>
          <p:nvPr/>
        </p:nvGrpSpPr>
        <p:grpSpPr>
          <a:xfrm>
            <a:off x="-6711" y="-48715"/>
            <a:ext cx="18001156" cy="1288481"/>
            <a:chOff x="-6711" y="-48715"/>
            <a:chExt cx="18001156" cy="1288481"/>
          </a:xfrm>
        </p:grpSpPr>
        <p:pic>
          <p:nvPicPr>
            <p:cNvPr id="63" name="Google Shape;63;p30"/>
            <p:cNvPicPr preferRelativeResize="0"/>
            <p:nvPr/>
          </p:nvPicPr>
          <p:blipFill rotWithShape="1">
            <a:blip r:embed="rId5">
              <a:alphaModFix/>
            </a:blip>
            <a:srcRect b="0" l="0" r="0" t="0"/>
            <a:stretch/>
          </p:blipFill>
          <p:spPr>
            <a:xfrm>
              <a:off x="7880033" y="343773"/>
              <a:ext cx="1690688" cy="690129"/>
            </a:xfrm>
            <a:prstGeom prst="rect">
              <a:avLst/>
            </a:prstGeom>
            <a:noFill/>
            <a:ln>
              <a:noFill/>
            </a:ln>
          </p:spPr>
        </p:pic>
        <p:pic>
          <p:nvPicPr>
            <p:cNvPr id="64" name="Google Shape;64;p30"/>
            <p:cNvPicPr preferRelativeResize="0"/>
            <p:nvPr/>
          </p:nvPicPr>
          <p:blipFill rotWithShape="1">
            <a:blip r:embed="rId6">
              <a:alphaModFix/>
            </a:blip>
            <a:srcRect b="0" l="0" r="0" t="0"/>
            <a:stretch/>
          </p:blipFill>
          <p:spPr>
            <a:xfrm>
              <a:off x="12530969" y="185847"/>
              <a:ext cx="1490786" cy="1053919"/>
            </a:xfrm>
            <a:prstGeom prst="rect">
              <a:avLst/>
            </a:prstGeom>
            <a:noFill/>
            <a:ln>
              <a:noFill/>
            </a:ln>
          </p:spPr>
        </p:pic>
        <p:pic>
          <p:nvPicPr>
            <p:cNvPr id="65" name="Google Shape;65;p30"/>
            <p:cNvPicPr preferRelativeResize="0"/>
            <p:nvPr/>
          </p:nvPicPr>
          <p:blipFill rotWithShape="1">
            <a:blip r:embed="rId7">
              <a:alphaModFix/>
            </a:blip>
            <a:srcRect b="0" l="0" r="0" t="0"/>
            <a:stretch/>
          </p:blipFill>
          <p:spPr>
            <a:xfrm>
              <a:off x="16840200" y="137912"/>
              <a:ext cx="1154245" cy="1101854"/>
            </a:xfrm>
            <a:prstGeom prst="rect">
              <a:avLst/>
            </a:prstGeom>
            <a:noFill/>
            <a:ln>
              <a:noFill/>
            </a:ln>
          </p:spPr>
        </p:pic>
        <p:pic>
          <p:nvPicPr>
            <p:cNvPr id="66" name="Google Shape;66;p30"/>
            <p:cNvPicPr preferRelativeResize="0"/>
            <p:nvPr/>
          </p:nvPicPr>
          <p:blipFill rotWithShape="1">
            <a:blip r:embed="rId3">
              <a:alphaModFix/>
            </a:blip>
            <a:srcRect b="0" l="0" r="0" t="0"/>
            <a:stretch/>
          </p:blipFill>
          <p:spPr>
            <a:xfrm>
              <a:off x="-6711" y="-48715"/>
              <a:ext cx="1309688" cy="1280840"/>
            </a:xfrm>
            <a:prstGeom prst="rect">
              <a:avLst/>
            </a:prstGeom>
            <a:noFill/>
            <a:ln>
              <a:noFill/>
            </a:ln>
          </p:spPr>
        </p:pic>
        <p:pic>
          <p:nvPicPr>
            <p:cNvPr id="67" name="Google Shape;67;p30"/>
            <p:cNvPicPr preferRelativeResize="0"/>
            <p:nvPr/>
          </p:nvPicPr>
          <p:blipFill rotWithShape="1">
            <a:blip r:embed="rId4">
              <a:alphaModFix/>
            </a:blip>
            <a:srcRect b="0" l="0" r="0" t="0"/>
            <a:stretch/>
          </p:blipFill>
          <p:spPr>
            <a:xfrm>
              <a:off x="3995324" y="0"/>
              <a:ext cx="1181100" cy="1181100"/>
            </a:xfrm>
            <a:prstGeom prst="rect">
              <a:avLst/>
            </a:prstGeom>
            <a:noFill/>
            <a:ln>
              <a:noFill/>
            </a:ln>
          </p:spPr>
        </p:pic>
      </p:grpSp>
      <p:pic>
        <p:nvPicPr>
          <p:cNvPr id="68" name="Google Shape;68;p30"/>
          <p:cNvPicPr preferRelativeResize="0"/>
          <p:nvPr/>
        </p:nvPicPr>
        <p:blipFill rotWithShape="1">
          <a:blip r:embed="rId8">
            <a:alphaModFix/>
          </a:blip>
          <a:srcRect b="18256" l="2819" r="-2819" t="20436"/>
          <a:stretch/>
        </p:blipFill>
        <p:spPr>
          <a:xfrm>
            <a:off x="16154400" y="8201396"/>
            <a:ext cx="2295525" cy="12424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9" name="Shape 69"/>
        <p:cNvGrpSpPr/>
        <p:nvPr/>
      </p:nvGrpSpPr>
      <p:grpSpPr>
        <a:xfrm>
          <a:off x="0" y="0"/>
          <a:ext cx="0" cy="0"/>
          <a:chOff x="0" y="0"/>
          <a:chExt cx="0" cy="0"/>
        </a:xfrm>
      </p:grpSpPr>
      <p:sp>
        <p:nvSpPr>
          <p:cNvPr id="70" name="Google Shape;70;p31"/>
          <p:cNvSpPr txBox="1"/>
          <p:nvPr>
            <p:ph type="title"/>
          </p:nvPr>
        </p:nvSpPr>
        <p:spPr>
          <a:xfrm>
            <a:off x="4738756" y="139942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 type="body"/>
          </p:nvPr>
        </p:nvSpPr>
        <p:spPr>
          <a:xfrm>
            <a:off x="1727718" y="3070359"/>
            <a:ext cx="685913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accent1"/>
              </a:buClr>
              <a:buSzPts val="2400"/>
              <a:buNone/>
              <a:defRPr b="1" sz="2400">
                <a:solidFill>
                  <a:schemeClr val="accent1"/>
                </a:solidFill>
                <a:latin typeface="Times New Roman"/>
                <a:ea typeface="Times New Roman"/>
                <a:cs typeface="Times New Roman"/>
                <a:sym typeface="Times New Roman"/>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2" name="Google Shape;72;p31"/>
          <p:cNvSpPr txBox="1"/>
          <p:nvPr>
            <p:ph idx="2" type="body"/>
          </p:nvPr>
        </p:nvSpPr>
        <p:spPr>
          <a:xfrm>
            <a:off x="1728856" y="4000500"/>
            <a:ext cx="6858000" cy="476317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atin typeface="Times New Roman"/>
                <a:ea typeface="Times New Roman"/>
                <a:cs typeface="Times New Roman"/>
                <a:sym typeface="Times New Roman"/>
              </a:defRPr>
            </a:lvl1pPr>
            <a:lvl2pPr indent="-355600" lvl="1" marL="914400" algn="l">
              <a:lnSpc>
                <a:spcPct val="100000"/>
              </a:lnSpc>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indent="-342900" lvl="2" marL="1371600" algn="l">
              <a:lnSpc>
                <a:spcPct val="100000"/>
              </a:lnSpc>
              <a:spcBef>
                <a:spcPts val="360"/>
              </a:spcBef>
              <a:spcAft>
                <a:spcPts val="0"/>
              </a:spcAft>
              <a:buClr>
                <a:schemeClr val="dk1"/>
              </a:buClr>
              <a:buSzPts val="1800"/>
              <a:buChar char="•"/>
              <a:defRPr sz="1800">
                <a:latin typeface="Times New Roman"/>
                <a:ea typeface="Times New Roman"/>
                <a:cs typeface="Times New Roman"/>
                <a:sym typeface="Times New Roman"/>
              </a:defRPr>
            </a:lvl3pPr>
            <a:lvl4pPr indent="-330200" lvl="3" marL="1828800" algn="l">
              <a:lnSpc>
                <a:spcPct val="100000"/>
              </a:lnSpc>
              <a:spcBef>
                <a:spcPts val="320"/>
              </a:spcBef>
              <a:spcAft>
                <a:spcPts val="0"/>
              </a:spcAft>
              <a:buClr>
                <a:schemeClr val="dk1"/>
              </a:buClr>
              <a:buSzPts val="1600"/>
              <a:buChar char="–"/>
              <a:defRPr sz="1600">
                <a:latin typeface="Times New Roman"/>
                <a:ea typeface="Times New Roman"/>
                <a:cs typeface="Times New Roman"/>
                <a:sym typeface="Times New Roman"/>
              </a:defRPr>
            </a:lvl4pPr>
            <a:lvl5pPr indent="-330200" lvl="4" marL="2286000" algn="l">
              <a:lnSpc>
                <a:spcPct val="100000"/>
              </a:lnSpc>
              <a:spcBef>
                <a:spcPts val="320"/>
              </a:spcBef>
              <a:spcAft>
                <a:spcPts val="0"/>
              </a:spcAft>
              <a:buClr>
                <a:schemeClr val="dk1"/>
              </a:buClr>
              <a:buSzPts val="1600"/>
              <a:buChar char="»"/>
              <a:defRPr sz="1600">
                <a:latin typeface="Times New Roman"/>
                <a:ea typeface="Times New Roman"/>
                <a:cs typeface="Times New Roman"/>
                <a:sym typeface="Times New Roman"/>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3" name="Google Shape;73;p31"/>
          <p:cNvSpPr txBox="1"/>
          <p:nvPr>
            <p:ph idx="3" type="body"/>
          </p:nvPr>
        </p:nvSpPr>
        <p:spPr>
          <a:xfrm>
            <a:off x="9276068" y="3094085"/>
            <a:ext cx="6851176"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accent1"/>
              </a:buClr>
              <a:buSzPts val="2400"/>
              <a:buNone/>
              <a:defRPr b="1" sz="2400">
                <a:solidFill>
                  <a:schemeClr val="accent1"/>
                </a:solidFill>
                <a:latin typeface="Times New Roman"/>
                <a:ea typeface="Times New Roman"/>
                <a:cs typeface="Times New Roman"/>
                <a:sym typeface="Times New Roman"/>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4" name="Google Shape;74;p31"/>
          <p:cNvSpPr txBox="1"/>
          <p:nvPr>
            <p:ph idx="4" type="body"/>
          </p:nvPr>
        </p:nvSpPr>
        <p:spPr>
          <a:xfrm>
            <a:off x="9276068" y="4000500"/>
            <a:ext cx="6851176" cy="476317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atin typeface="Times New Roman"/>
                <a:ea typeface="Times New Roman"/>
                <a:cs typeface="Times New Roman"/>
                <a:sym typeface="Times New Roman"/>
              </a:defRPr>
            </a:lvl1pPr>
            <a:lvl2pPr indent="-355600" lvl="1" marL="914400" algn="l">
              <a:lnSpc>
                <a:spcPct val="100000"/>
              </a:lnSpc>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indent="-342900" lvl="2" marL="1371600" algn="l">
              <a:lnSpc>
                <a:spcPct val="100000"/>
              </a:lnSpc>
              <a:spcBef>
                <a:spcPts val="360"/>
              </a:spcBef>
              <a:spcAft>
                <a:spcPts val="0"/>
              </a:spcAft>
              <a:buClr>
                <a:schemeClr val="dk1"/>
              </a:buClr>
              <a:buSzPts val="1800"/>
              <a:buChar char="•"/>
              <a:defRPr sz="1800">
                <a:latin typeface="Times New Roman"/>
                <a:ea typeface="Times New Roman"/>
                <a:cs typeface="Times New Roman"/>
                <a:sym typeface="Times New Roman"/>
              </a:defRPr>
            </a:lvl3pPr>
            <a:lvl4pPr indent="-330200" lvl="3" marL="1828800" algn="l">
              <a:lnSpc>
                <a:spcPct val="100000"/>
              </a:lnSpc>
              <a:spcBef>
                <a:spcPts val="320"/>
              </a:spcBef>
              <a:spcAft>
                <a:spcPts val="0"/>
              </a:spcAft>
              <a:buClr>
                <a:schemeClr val="dk1"/>
              </a:buClr>
              <a:buSzPts val="1600"/>
              <a:buChar char="–"/>
              <a:defRPr sz="1600">
                <a:latin typeface="Times New Roman"/>
                <a:ea typeface="Times New Roman"/>
                <a:cs typeface="Times New Roman"/>
                <a:sym typeface="Times New Roman"/>
              </a:defRPr>
            </a:lvl4pPr>
            <a:lvl5pPr indent="-330200" lvl="4" marL="2286000" algn="l">
              <a:lnSpc>
                <a:spcPct val="100000"/>
              </a:lnSpc>
              <a:spcBef>
                <a:spcPts val="320"/>
              </a:spcBef>
              <a:spcAft>
                <a:spcPts val="0"/>
              </a:spcAft>
              <a:buClr>
                <a:schemeClr val="dk1"/>
              </a:buClr>
              <a:buSzPts val="1600"/>
              <a:buChar char="»"/>
              <a:defRPr sz="1600">
                <a:latin typeface="Times New Roman"/>
                <a:ea typeface="Times New Roman"/>
                <a:cs typeface="Times New Roman"/>
                <a:sym typeface="Times New Roman"/>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5" name="Google Shape;75;p31"/>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76" name="Google Shape;76;p31"/>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77" name="Google Shape;77;p31"/>
          <p:cNvSpPr txBox="1"/>
          <p:nvPr>
            <p:ph idx="5"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31"/>
          <p:cNvSpPr txBox="1"/>
          <p:nvPr>
            <p:ph idx="6" type="body"/>
          </p:nvPr>
        </p:nvSpPr>
        <p:spPr>
          <a:xfrm>
            <a:off x="42885" y="82733"/>
            <a:ext cx="762000" cy="7207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F7F7F7"/>
              </a:buClr>
              <a:buSzPts val="1400"/>
              <a:buNone/>
              <a:defRPr b="1" sz="1400">
                <a:solidFill>
                  <a:srgbClr val="F7F7F7"/>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79" name="Google Shape;79;p31"/>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80" name="Google Shape;80;p31"/>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1" name="Shape 81"/>
        <p:cNvGrpSpPr/>
        <p:nvPr/>
      </p:nvGrpSpPr>
      <p:grpSpPr>
        <a:xfrm>
          <a:off x="0" y="0"/>
          <a:ext cx="0" cy="0"/>
          <a:chOff x="0" y="0"/>
          <a:chExt cx="0" cy="0"/>
        </a:xfrm>
      </p:grpSpPr>
      <p:sp>
        <p:nvSpPr>
          <p:cNvPr id="82" name="Google Shape;82;p32"/>
          <p:cNvSpPr txBox="1"/>
          <p:nvPr>
            <p:ph type="title"/>
          </p:nvPr>
        </p:nvSpPr>
        <p:spPr>
          <a:xfrm>
            <a:off x="5410200" y="240030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Times New Roman"/>
              <a:buNone/>
              <a:defRPr b="1" sz="20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 type="body"/>
          </p:nvPr>
        </p:nvSpPr>
        <p:spPr>
          <a:xfrm>
            <a:off x="8528050" y="240030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atin typeface="Times New Roman"/>
                <a:ea typeface="Times New Roman"/>
                <a:cs typeface="Times New Roman"/>
                <a:sym typeface="Times New Roman"/>
              </a:defRPr>
            </a:lvl1pPr>
            <a:lvl2pPr indent="-406400" lvl="1" marL="914400" algn="l">
              <a:lnSpc>
                <a:spcPct val="100000"/>
              </a:lnSpc>
              <a:spcBef>
                <a:spcPts val="560"/>
              </a:spcBef>
              <a:spcAft>
                <a:spcPts val="0"/>
              </a:spcAft>
              <a:buClr>
                <a:schemeClr val="dk1"/>
              </a:buClr>
              <a:buSzPts val="2800"/>
              <a:buChar char="–"/>
              <a:defRPr sz="2800">
                <a:latin typeface="Times New Roman"/>
                <a:ea typeface="Times New Roman"/>
                <a:cs typeface="Times New Roman"/>
                <a:sym typeface="Times New Roman"/>
              </a:defRPr>
            </a:lvl2pPr>
            <a:lvl3pPr indent="-381000" lvl="2" marL="1371600" algn="l">
              <a:lnSpc>
                <a:spcPct val="100000"/>
              </a:lnSpc>
              <a:spcBef>
                <a:spcPts val="480"/>
              </a:spcBef>
              <a:spcAft>
                <a:spcPts val="0"/>
              </a:spcAft>
              <a:buClr>
                <a:schemeClr val="dk1"/>
              </a:buClr>
              <a:buSzPts val="2400"/>
              <a:buChar char="•"/>
              <a:defRPr sz="2400">
                <a:latin typeface="Times New Roman"/>
                <a:ea typeface="Times New Roman"/>
                <a:cs typeface="Times New Roman"/>
                <a:sym typeface="Times New Roman"/>
              </a:defRPr>
            </a:lvl3pPr>
            <a:lvl4pPr indent="-355600" lvl="3" marL="1828800" algn="l">
              <a:lnSpc>
                <a:spcPct val="100000"/>
              </a:lnSpc>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indent="-355600" lvl="4" marL="2286000" algn="l">
              <a:lnSpc>
                <a:spcPct val="100000"/>
              </a:lnSpc>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84" name="Google Shape;84;p32"/>
          <p:cNvSpPr txBox="1"/>
          <p:nvPr>
            <p:ph idx="2" type="body"/>
          </p:nvPr>
        </p:nvSpPr>
        <p:spPr>
          <a:xfrm>
            <a:off x="5410200" y="356235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atin typeface="Times New Roman"/>
                <a:ea typeface="Times New Roman"/>
                <a:cs typeface="Times New Roman"/>
                <a:sym typeface="Times New Roman"/>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5" name="Google Shape;85;p32"/>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86" name="Google Shape;86;p32"/>
          <p:cNvSpPr/>
          <p:nvPr/>
        </p:nvSpPr>
        <p:spPr>
          <a:xfrm>
            <a:off x="0" y="0"/>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87" name="Google Shape;87;p32"/>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8" name="Google Shape;88;p32"/>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89" name="Google Shape;89;p32"/>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90" name="Google Shape;90;p32"/>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91" name="Shape 91"/>
        <p:cNvGrpSpPr/>
        <p:nvPr/>
      </p:nvGrpSpPr>
      <p:grpSpPr>
        <a:xfrm>
          <a:off x="0" y="0"/>
          <a:ext cx="0" cy="0"/>
          <a:chOff x="0" y="0"/>
          <a:chExt cx="0" cy="0"/>
        </a:xfrm>
      </p:grpSpPr>
      <p:sp>
        <p:nvSpPr>
          <p:cNvPr id="92" name="Google Shape;92;p33"/>
          <p:cNvSpPr txBox="1"/>
          <p:nvPr>
            <p:ph type="title"/>
          </p:nvPr>
        </p:nvSpPr>
        <p:spPr>
          <a:xfrm>
            <a:off x="4953000" y="2079659"/>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Times New Roman"/>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3"/>
          <p:cNvSpPr txBox="1"/>
          <p:nvPr>
            <p:ph idx="1" type="body"/>
          </p:nvPr>
        </p:nvSpPr>
        <p:spPr>
          <a:xfrm rot="5400000">
            <a:off x="6804819" y="1553402"/>
            <a:ext cx="4525963" cy="82296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a:latin typeface="Times New Roman"/>
                <a:ea typeface="Times New Roman"/>
                <a:cs typeface="Times New Roman"/>
                <a:sym typeface="Times New Roman"/>
              </a:defRPr>
            </a:lvl1pPr>
            <a:lvl2pPr indent="-406400" lvl="1" marL="914400" algn="l">
              <a:lnSpc>
                <a:spcPct val="100000"/>
              </a:lnSpc>
              <a:spcBef>
                <a:spcPts val="560"/>
              </a:spcBef>
              <a:spcAft>
                <a:spcPts val="0"/>
              </a:spcAft>
              <a:buClr>
                <a:schemeClr val="dk1"/>
              </a:buClr>
              <a:buSzPts val="2800"/>
              <a:buChar char="–"/>
              <a:defRPr>
                <a:latin typeface="Times New Roman"/>
                <a:ea typeface="Times New Roman"/>
                <a:cs typeface="Times New Roman"/>
                <a:sym typeface="Times New Roman"/>
              </a:defRPr>
            </a:lvl2pPr>
            <a:lvl3pPr indent="-381000" lvl="2" marL="1371600" algn="l">
              <a:lnSpc>
                <a:spcPct val="100000"/>
              </a:lnSpc>
              <a:spcBef>
                <a:spcPts val="480"/>
              </a:spcBef>
              <a:spcAft>
                <a:spcPts val="0"/>
              </a:spcAft>
              <a:buClr>
                <a:schemeClr val="dk1"/>
              </a:buClr>
              <a:buSzPts val="2400"/>
              <a:buChar char="•"/>
              <a:defRPr>
                <a:latin typeface="Times New Roman"/>
                <a:ea typeface="Times New Roman"/>
                <a:cs typeface="Times New Roman"/>
                <a:sym typeface="Times New Roman"/>
              </a:defRPr>
            </a:lvl3pPr>
            <a:lvl4pPr indent="-355600" lvl="3" marL="1828800" algn="l">
              <a:lnSpc>
                <a:spcPct val="100000"/>
              </a:lnSpc>
              <a:spcBef>
                <a:spcPts val="400"/>
              </a:spcBef>
              <a:spcAft>
                <a:spcPts val="0"/>
              </a:spcAft>
              <a:buClr>
                <a:schemeClr val="dk1"/>
              </a:buClr>
              <a:buSzPts val="2000"/>
              <a:buChar char="–"/>
              <a:defRPr>
                <a:latin typeface="Times New Roman"/>
                <a:ea typeface="Times New Roman"/>
                <a:cs typeface="Times New Roman"/>
                <a:sym typeface="Times New Roman"/>
              </a:defRPr>
            </a:lvl4pPr>
            <a:lvl5pPr indent="-355600" lvl="4" marL="2286000" algn="l">
              <a:lnSpc>
                <a:spcPct val="100000"/>
              </a:lnSpc>
              <a:spcBef>
                <a:spcPts val="400"/>
              </a:spcBef>
              <a:spcAft>
                <a:spcPts val="0"/>
              </a:spcAft>
              <a:buClr>
                <a:schemeClr val="dk1"/>
              </a:buClr>
              <a:buSzPts val="2000"/>
              <a:buChar char="»"/>
              <a:defRPr>
                <a:latin typeface="Times New Roman"/>
                <a:ea typeface="Times New Roman"/>
                <a:cs typeface="Times New Roman"/>
                <a:sym typeface="Times New Roman"/>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4" name="Google Shape;94;p33"/>
          <p:cNvSpPr/>
          <p:nvPr/>
        </p:nvSpPr>
        <p:spPr>
          <a:xfrm>
            <a:off x="0" y="0"/>
            <a:ext cx="18288000" cy="847771"/>
          </a:xfrm>
          <a:custGeom>
            <a:rect b="b" l="l" r="r" t="t"/>
            <a:pathLst>
              <a:path extrusionOk="0" h="286777" w="6186311">
                <a:moveTo>
                  <a:pt x="0" y="0"/>
                </a:moveTo>
                <a:lnTo>
                  <a:pt x="6186311" y="0"/>
                </a:lnTo>
                <a:lnTo>
                  <a:pt x="6186311" y="286777"/>
                </a:lnTo>
                <a:lnTo>
                  <a:pt x="0" y="286777"/>
                </a:lnTo>
                <a:close/>
              </a:path>
            </a:pathLst>
          </a:custGeom>
          <a:solidFill>
            <a:schemeClr val="dk2"/>
          </a:solidFill>
          <a:ln>
            <a:noFill/>
          </a:ln>
        </p:spPr>
      </p:sp>
      <p:sp>
        <p:nvSpPr>
          <p:cNvPr id="95" name="Google Shape;95;p33"/>
          <p:cNvSpPr/>
          <p:nvPr/>
        </p:nvSpPr>
        <p:spPr>
          <a:xfrm>
            <a:off x="-1" y="-2118"/>
            <a:ext cx="847771" cy="847771"/>
          </a:xfrm>
          <a:custGeom>
            <a:rect b="b" l="l" r="r" t="t"/>
            <a:pathLst>
              <a:path extrusionOk="0" h="1913890" w="1913890">
                <a:moveTo>
                  <a:pt x="0" y="0"/>
                </a:moveTo>
                <a:lnTo>
                  <a:pt x="1913890" y="0"/>
                </a:lnTo>
                <a:lnTo>
                  <a:pt x="1913890" y="1913890"/>
                </a:lnTo>
                <a:lnTo>
                  <a:pt x="0" y="1913890"/>
                </a:lnTo>
                <a:close/>
              </a:path>
            </a:pathLst>
          </a:custGeom>
          <a:solidFill>
            <a:schemeClr val="accent1"/>
          </a:solidFill>
          <a:ln>
            <a:noFill/>
          </a:ln>
        </p:spPr>
      </p:sp>
      <p:sp>
        <p:nvSpPr>
          <p:cNvPr id="96" name="Google Shape;96;p33"/>
          <p:cNvSpPr txBox="1"/>
          <p:nvPr>
            <p:ph idx="2"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7" name="Google Shape;97;p33"/>
          <p:cNvSpPr txBox="1"/>
          <p:nvPr>
            <p:ph idx="3"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F7F7F7"/>
              </a:buClr>
              <a:buSzPts val="1400"/>
              <a:buNone/>
              <a:defRPr b="1" sz="1400">
                <a:solidFill>
                  <a:srgbClr val="F7F7F7"/>
                </a:solidFill>
                <a:latin typeface="Times New Roman"/>
                <a:ea typeface="Times New Roman"/>
                <a:cs typeface="Times New Roman"/>
                <a:sym typeface="Times New Roman"/>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98" name="Google Shape;98;p33"/>
          <p:cNvPicPr preferRelativeResize="0"/>
          <p:nvPr/>
        </p:nvPicPr>
        <p:blipFill rotWithShape="1">
          <a:blip r:embed="rId2">
            <a:alphaModFix/>
          </a:blip>
          <a:srcRect b="18256" l="2819" r="-2819" t="20436"/>
          <a:stretch/>
        </p:blipFill>
        <p:spPr>
          <a:xfrm>
            <a:off x="16149637" y="9044508"/>
            <a:ext cx="2295525" cy="1242492"/>
          </a:xfrm>
          <a:prstGeom prst="rect">
            <a:avLst/>
          </a:prstGeom>
          <a:noFill/>
          <a:ln>
            <a:noFill/>
          </a:ln>
        </p:spPr>
      </p:pic>
      <p:pic>
        <p:nvPicPr>
          <p:cNvPr id="99" name="Google Shape;99;p33"/>
          <p:cNvPicPr preferRelativeResize="0"/>
          <p:nvPr/>
        </p:nvPicPr>
        <p:blipFill rotWithShape="1">
          <a:blip r:embed="rId3">
            <a:alphaModFix/>
          </a:blip>
          <a:srcRect b="0" l="0" r="0" t="0"/>
          <a:stretch/>
        </p:blipFill>
        <p:spPr>
          <a:xfrm>
            <a:off x="0" y="9266572"/>
            <a:ext cx="3805441" cy="7983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Trebuchet MS"/>
                <a:ea typeface="Trebuchet MS"/>
                <a:cs typeface="Trebuchet MS"/>
                <a:sym typeface="Trebuchet M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 name="Google Shape;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9" name="Google Shape;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0" name="Google Shape;1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990600" y="3695700"/>
            <a:ext cx="10058400" cy="14700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7200"/>
              <a:buFont typeface="Times New Roman"/>
              <a:buNone/>
            </a:pPr>
            <a:r>
              <a:rPr lang="en-US"/>
              <a:t>Module 2 – Δημιουργία </a:t>
            </a:r>
            <a:r>
              <a:rPr lang="en-US">
                <a:extLst>
                  <a:ext uri="http://customooxmlschemas.google.com/">
                    <go:slidesCustomData xmlns:go="http://customooxmlschemas.google.com/" textRoundtripDataId="0"/>
                  </a:ext>
                </a:extLst>
              </a:rPr>
              <a:t>Πηγών</a:t>
            </a:r>
            <a:r>
              <a:rPr lang="en-US"/>
              <a:t> </a:t>
            </a:r>
            <a:endParaRPr/>
          </a:p>
        </p:txBody>
      </p:sp>
      <p:sp>
        <p:nvSpPr>
          <p:cNvPr id="114" name="Google Shape;114;p1"/>
          <p:cNvSpPr txBox="1"/>
          <p:nvPr>
            <p:ph idx="1" type="subTitle"/>
          </p:nvPr>
        </p:nvSpPr>
        <p:spPr>
          <a:xfrm>
            <a:off x="1295400" y="8267700"/>
            <a:ext cx="10058400" cy="144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600"/>
              <a:buNone/>
            </a:pPr>
            <a:r>
              <a:rPr lang="en-US"/>
              <a:t>EEΠΕΚ</a:t>
            </a:r>
            <a:endParaRPr/>
          </a:p>
          <a:p>
            <a:pPr indent="0" lvl="0" marL="0" rtl="0" algn="l">
              <a:lnSpc>
                <a:spcPct val="100000"/>
              </a:lnSpc>
              <a:spcBef>
                <a:spcPts val="720"/>
              </a:spcBef>
              <a:spcAft>
                <a:spcPts val="0"/>
              </a:spcAft>
              <a:buClr>
                <a:schemeClr val="lt1"/>
              </a:buClr>
              <a:buSzPts val="3600"/>
              <a:buNone/>
            </a:pPr>
            <a:r>
              <a:rPr lang="en-US"/>
              <a:t>Νοέμβριος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28765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δημιουργήσεις ένα εκπαιδευτικό βίντεο στην canva: </a:t>
            </a:r>
            <a:r>
              <a:rPr b="1" lang="en-US">
                <a:latin typeface="Times"/>
                <a:ea typeface="Times"/>
                <a:cs typeface="Times"/>
                <a:sym typeface="Times"/>
              </a:rPr>
              <a:t>   </a:t>
            </a:r>
            <a:endParaRPr b="1">
              <a:latin typeface="Times"/>
              <a:ea typeface="Times"/>
              <a:cs typeface="Times"/>
              <a:sym typeface="Times"/>
            </a:endParaRPr>
          </a:p>
        </p:txBody>
      </p:sp>
      <p:sp>
        <p:nvSpPr>
          <p:cNvPr id="192" name="Google Shape;192;p10"/>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93" name="Google Shape;193;p10"/>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194" name="Google Shape;194;p10"/>
          <p:cNvSpPr txBox="1"/>
          <p:nvPr/>
        </p:nvSpPr>
        <p:spPr>
          <a:xfrm>
            <a:off x="576580" y="1790700"/>
            <a:ext cx="7482300" cy="7419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Επεξεργαστείτε το Περιεχόμενό σας</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Για να προσθέσετε μια μετάβαση μεταξύ κλιπ ή διαχωρισμού, προσθέστε, αντιγράψτε ή διαγράψτε ένα κλιπ:</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Επιλέξτε το κλιπ για να εμφανιστούν οι 3 τελείες στη γωνία. Κάντε κλικ στις τρεις τελείες για να κάνετε την επιθυμητή προσαρμογή.</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Για να προσθέσετε μουσική υπόκρουση:</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Μπορείτε είτε να ανεβάσετε τον δικό σας ήχο είτε να χρησιμοποιήσετε οποιοδήποτε κομμάτι που είναι διαθέσιμο στην καρτέλα Ήχος στην αριστερή γραμμή εργαλείων.</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Για να κάνετε οποιεσδήποτε προσαρμογές στον ήχο, μπορείτε να επιλέξετε το κουμπί που εμφανίζεται ακριβώς πάνω από τη γραμμή χρόνου στην οθόνη σχεδίασης</a:t>
            </a:r>
            <a:r>
              <a:rPr b="0" i="0" lang="en-US" sz="2800" u="none" cap="none" strike="noStrike">
                <a:solidFill>
                  <a:schemeClr val="dk2"/>
                </a:solidFill>
                <a:latin typeface="Times New Roman"/>
                <a:ea typeface="Times New Roman"/>
                <a:cs typeface="Times New Roman"/>
                <a:sym typeface="Times New Roman"/>
              </a:rPr>
              <a:t>.</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p:txBody>
      </p:sp>
      <p:pic>
        <p:nvPicPr>
          <p:cNvPr descr="4 Untitled" id="195" name="Google Shape;195;p10"/>
          <p:cNvPicPr preferRelativeResize="0"/>
          <p:nvPr/>
        </p:nvPicPr>
        <p:blipFill rotWithShape="1">
          <a:blip r:embed="rId3">
            <a:alphaModFix/>
          </a:blip>
          <a:srcRect b="-370" l="2055" r="-1945" t="370"/>
          <a:stretch/>
        </p:blipFill>
        <p:spPr>
          <a:xfrm>
            <a:off x="8869680" y="1602105"/>
            <a:ext cx="7308850" cy="4140200"/>
          </a:xfrm>
          <a:prstGeom prst="rect">
            <a:avLst/>
          </a:prstGeom>
          <a:noFill/>
          <a:ln>
            <a:noFill/>
          </a:ln>
        </p:spPr>
      </p:pic>
      <p:sp>
        <p:nvSpPr>
          <p:cNvPr id="196" name="Google Shape;196;p10"/>
          <p:cNvSpPr txBox="1"/>
          <p:nvPr/>
        </p:nvSpPr>
        <p:spPr>
          <a:xfrm>
            <a:off x="8462000" y="5742300"/>
            <a:ext cx="9373200" cy="4833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Αυτό περιλαμβάνει, αλλά δεν περιορίζεται σε:</a:t>
            </a:r>
            <a:endParaRPr sz="2800">
              <a:solidFill>
                <a:schemeClr val="dk2"/>
              </a:solidFill>
              <a:latin typeface="Times New Roman"/>
              <a:ea typeface="Times New Roman"/>
              <a:cs typeface="Times New Roman"/>
              <a:sym typeface="Times New Roman"/>
            </a:endParaRPr>
          </a:p>
          <a:p>
            <a:pPr indent="-406400" lvl="0" marL="457200" marR="0" rtl="0" algn="just">
              <a:lnSpc>
                <a:spcPct val="100000"/>
              </a:lnSpc>
              <a:spcBef>
                <a:spcPts val="0"/>
              </a:spcBef>
              <a:spcAft>
                <a:spcPts val="0"/>
              </a:spcAft>
              <a:buClr>
                <a:schemeClr val="dk2"/>
              </a:buClr>
              <a:buSzPts val="2800"/>
              <a:buFont typeface="Times New Roman"/>
              <a:buChar char="●"/>
            </a:pPr>
            <a:r>
              <a:rPr lang="en-US" sz="2800">
                <a:solidFill>
                  <a:schemeClr val="dk2"/>
                </a:solidFill>
                <a:latin typeface="Times New Roman"/>
                <a:ea typeface="Times New Roman"/>
                <a:cs typeface="Times New Roman"/>
                <a:sym typeface="Times New Roman"/>
              </a:rPr>
              <a:t>ένταση ΗΧΟΥ</a:t>
            </a:r>
            <a:endParaRPr sz="2800">
              <a:solidFill>
                <a:schemeClr val="dk2"/>
              </a:solidFill>
              <a:latin typeface="Times New Roman"/>
              <a:ea typeface="Times New Roman"/>
              <a:cs typeface="Times New Roman"/>
              <a:sym typeface="Times New Roman"/>
            </a:endParaRPr>
          </a:p>
          <a:p>
            <a:pPr indent="-406400" lvl="0" marL="457200" marR="0" rtl="0" algn="just">
              <a:lnSpc>
                <a:spcPct val="100000"/>
              </a:lnSpc>
              <a:spcBef>
                <a:spcPts val="0"/>
              </a:spcBef>
              <a:spcAft>
                <a:spcPts val="0"/>
              </a:spcAft>
              <a:buClr>
                <a:schemeClr val="dk2"/>
              </a:buClr>
              <a:buSzPts val="2800"/>
              <a:buFont typeface="Times New Roman"/>
              <a:buChar char="●"/>
            </a:pPr>
            <a:r>
              <a:rPr lang="en-US" sz="2800">
                <a:solidFill>
                  <a:schemeClr val="dk2"/>
                </a:solidFill>
                <a:latin typeface="Times New Roman"/>
                <a:ea typeface="Times New Roman"/>
                <a:cs typeface="Times New Roman"/>
                <a:sym typeface="Times New Roman"/>
              </a:rPr>
              <a:t>αποσιώπηση ήχου</a:t>
            </a:r>
            <a:endParaRPr sz="2800">
              <a:solidFill>
                <a:schemeClr val="dk2"/>
              </a:solidFill>
              <a:latin typeface="Times New Roman"/>
              <a:ea typeface="Times New Roman"/>
              <a:cs typeface="Times New Roman"/>
              <a:sym typeface="Times New Roman"/>
            </a:endParaRPr>
          </a:p>
          <a:p>
            <a:pPr indent="-406400" lvl="0" marL="457200" marR="0" rtl="0" algn="just">
              <a:lnSpc>
                <a:spcPct val="100000"/>
              </a:lnSpc>
              <a:spcBef>
                <a:spcPts val="0"/>
              </a:spcBef>
              <a:spcAft>
                <a:spcPts val="0"/>
              </a:spcAft>
              <a:buClr>
                <a:schemeClr val="dk2"/>
              </a:buClr>
              <a:buSzPts val="2800"/>
              <a:buFont typeface="Times New Roman"/>
              <a:buChar char="●"/>
            </a:pPr>
            <a:r>
              <a:rPr lang="en-US" sz="2800">
                <a:solidFill>
                  <a:schemeClr val="dk2"/>
                </a:solidFill>
                <a:latin typeface="Times New Roman"/>
                <a:ea typeface="Times New Roman"/>
                <a:cs typeface="Times New Roman"/>
                <a:sym typeface="Times New Roman"/>
              </a:rPr>
              <a:t>διαχωρισμός (ή αντιγραφή) ήχου</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Για να προσθέσετε κείμενο ή άλλα στοιχεία στο βίντεό σας: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Χρησιμοποιήστε το μενού στην αριστερή γραμμή εργαλείων για να προσθέσετε σε οποιοδήποτε βίντεο κλιπ, όπως ακριβώς κάνετε με άλλα μέσα στο Canva! Αυτό περιλαμβάνει οποιοδήποτε από τα κινούμενα γραφικά που είναι διαθέσιμα στην καρτέλα στοιχείων.</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28765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δημιουργήσεις ένα εκπαιδευτικό βίντεο στην canva: </a:t>
            </a:r>
            <a:endParaRPr b="1">
              <a:latin typeface="Times"/>
              <a:ea typeface="Times"/>
              <a:cs typeface="Times"/>
              <a:sym typeface="Times"/>
            </a:endParaRPr>
          </a:p>
        </p:txBody>
      </p:sp>
      <p:sp>
        <p:nvSpPr>
          <p:cNvPr id="202" name="Google Shape;202;p11"/>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203" name="Google Shape;203;p11"/>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204" name="Google Shape;204;p11"/>
          <p:cNvSpPr txBox="1"/>
          <p:nvPr/>
        </p:nvSpPr>
        <p:spPr>
          <a:xfrm>
            <a:off x="519430" y="2830830"/>
            <a:ext cx="7482300" cy="6557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Προεπισκόπηση και κοινή χρήση του βίντεό σας</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Όταν είστε έτοιμοι να κάνετε προεπισκόπηση της εργασίας σας, κάντε κλικ στο τρίγωνο ή το κουμπί αναπαραγωγής, στην επάνω, δεξιά γωνία της οθόνης σχεδίασης. Αν όλα φαίνονται υπέροχα, μπορείτε να μοιραστείτε το βίντεό σας με άλλους.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38100" rtl="0" algn="just">
              <a:lnSpc>
                <a:spcPct val="100000"/>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Ορισμένες επιλογές για κοινή χρήση είναι η λήψη ως MP4 χωρίς υδατογραφήματα, η δημιουργία συνδέσμου για να δουν το βίντεο από άλλους ή η δημοσίευσή του απευθείας στους συνδεδεμένους λογαριασμούς σας στα μέσα κοινωνικής δικτύωσης.</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p:txBody>
      </p:sp>
      <p:pic>
        <p:nvPicPr>
          <p:cNvPr descr="5 Untitled" id="205" name="Google Shape;205;p11"/>
          <p:cNvPicPr preferRelativeResize="0"/>
          <p:nvPr/>
        </p:nvPicPr>
        <p:blipFill rotWithShape="1">
          <a:blip r:embed="rId3">
            <a:alphaModFix/>
          </a:blip>
          <a:srcRect b="0" l="0" r="0" t="0"/>
          <a:stretch/>
        </p:blipFill>
        <p:spPr>
          <a:xfrm>
            <a:off x="8747125" y="2830830"/>
            <a:ext cx="8111490" cy="50742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822325" y="930910"/>
            <a:ext cx="16306798" cy="106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δημιουργήσετε μια παρουσίαση στην </a:t>
            </a:r>
            <a:r>
              <a:rPr b="1" lang="en-US" sz="3100">
                <a:latin typeface="Times"/>
                <a:ea typeface="Times"/>
                <a:cs typeface="Times"/>
                <a:sym typeface="Times"/>
              </a:rPr>
              <a:t>canva: </a:t>
            </a:r>
            <a:r>
              <a:rPr b="1" lang="en-US">
                <a:latin typeface="Times"/>
                <a:ea typeface="Times"/>
                <a:cs typeface="Times"/>
                <a:sym typeface="Times"/>
              </a:rPr>
              <a:t> </a:t>
            </a:r>
            <a:endParaRPr b="1">
              <a:latin typeface="Times"/>
              <a:ea typeface="Times"/>
              <a:cs typeface="Times"/>
              <a:sym typeface="Times"/>
            </a:endParaRPr>
          </a:p>
        </p:txBody>
      </p:sp>
      <p:sp>
        <p:nvSpPr>
          <p:cNvPr id="211" name="Google Shape;211;p12"/>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212" name="Google Shape;212;p12"/>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213" name="Google Shape;213;p12"/>
          <p:cNvSpPr txBox="1"/>
          <p:nvPr/>
        </p:nvSpPr>
        <p:spPr>
          <a:xfrm>
            <a:off x="113665" y="2143125"/>
            <a:ext cx="11649600" cy="8166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Το Canva μπορεί να χρησιμοποιηθεί για παρουσιάσεις τόσο από άτομα όσο και από μικρές ομάδες και από κάθε μεγάλη επιχείρηση που αναζητά ένα ολοκληρωμένο εργαλείο για τη δημιουργία γραφικών υψηλής ποιότητας για την επωνυμία τους. Με μια βιβλιοθήκη ενσωματωμένων προτύπων και εύκολα εργαλεία μεταφοράς και απόθεσης, η Canva διευκολύνει τον καθένα να κάνει το δικό του σχέδιο με όμορφα γραφικά.</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Γιατί πρέπει να κάνετε παρουσιάσεις στην Canva</a:t>
            </a:r>
            <a:endParaRPr sz="24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400">
                <a:solidFill>
                  <a:schemeClr val="dk2"/>
                </a:solidFill>
                <a:latin typeface="Times New Roman"/>
                <a:ea typeface="Times New Roman"/>
                <a:cs typeface="Times New Roman"/>
                <a:sym typeface="Times New Roman"/>
              </a:rPr>
              <a:t>Η Canva δεν είναι μόνο για τη δημιουργία και λήψη σχεδίων όπως ένα λογότυπο ή εικονίδια. Η Canva διαθέτει επίσης εργαλεία παρουσίασης για να προσθέσετε οπτικό ενδιαφέρον στα σχέδια των παρουσιάσεών  σας.</a:t>
            </a:r>
            <a:endParaRPr b="0" i="0" sz="24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Ακολουθούν τέσσερις ακόμη λόγοι:</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Απλότητα. Το Canva είναι δωρεάν και εύκολο στη χρήση. Το Canva pro είναι δωρεάν κατά τη διάρκεια της δοκιμής 30 ημερών.</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Κερδίζεις χρόνο. Μπορείτε να δημιουργήσετε παρουσιάσεις με επαγγελματική εμφάνιση μέσα σε λίγα λεπτά.</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Προσαρμογή. Υπάρχουν χιλιάδες πρότυπα και σχέδια για να διαλέξετε.</a:t>
            </a:r>
            <a:endParaRPr sz="24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400"/>
              <a:buFont typeface="Arial"/>
              <a:buNone/>
            </a:pPr>
            <a:r>
              <a:rPr lang="en-US" sz="2400">
                <a:solidFill>
                  <a:schemeClr val="dk2"/>
                </a:solidFill>
                <a:latin typeface="Times New Roman"/>
                <a:ea typeface="Times New Roman"/>
                <a:cs typeface="Times New Roman"/>
                <a:sym typeface="Times New Roman"/>
              </a:rPr>
              <a:t>Εύκολο να μοιραστείτε. Μπορείτε εύκολα να μοιραστείτε τις παρουσιάσεις σας με άλλους και στα μέσα κοινωνικής δικτύωσης</a:t>
            </a:r>
            <a:r>
              <a:rPr b="0" i="0" lang="en-US" sz="2400" u="none" cap="none" strike="noStrike">
                <a:solidFill>
                  <a:schemeClr val="dk2"/>
                </a:solidFill>
                <a:latin typeface="Times New Roman"/>
                <a:ea typeface="Times New Roman"/>
                <a:cs typeface="Times New Roman"/>
                <a:sym typeface="Times New Roman"/>
              </a:rPr>
              <a:t>.</a:t>
            </a:r>
            <a:endParaRPr b="0" i="0" sz="2400" u="none" cap="none" strike="noStrike">
              <a:solidFill>
                <a:schemeClr val="dk2"/>
              </a:solidFill>
              <a:latin typeface="Times New Roman"/>
              <a:ea typeface="Times New Roman"/>
              <a:cs typeface="Times New Roman"/>
              <a:sym typeface="Times New Roman"/>
            </a:endParaRPr>
          </a:p>
          <a:p>
            <a:pPr indent="-304800" lvl="0" marL="4572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2"/>
              </a:solidFill>
              <a:latin typeface="Times New Roman"/>
              <a:ea typeface="Times New Roman"/>
              <a:cs typeface="Times New Roman"/>
              <a:sym typeface="Times New Roman"/>
            </a:endParaRPr>
          </a:p>
        </p:txBody>
      </p:sp>
      <p:pic>
        <p:nvPicPr>
          <p:cNvPr descr="How+to+view+a+set+of+presentation+slides+in+Canva" id="214" name="Google Shape;214;p12"/>
          <p:cNvPicPr preferRelativeResize="0"/>
          <p:nvPr/>
        </p:nvPicPr>
        <p:blipFill rotWithShape="1">
          <a:blip r:embed="rId3">
            <a:alphaModFix/>
          </a:blip>
          <a:srcRect b="0" l="1573" r="0" t="0"/>
          <a:stretch/>
        </p:blipFill>
        <p:spPr>
          <a:xfrm>
            <a:off x="11933555" y="3221990"/>
            <a:ext cx="6279515" cy="3364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325755" y="591185"/>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δημιουργήσετε μια παρουσίαση στην canva: </a:t>
            </a:r>
            <a:r>
              <a:rPr b="1" lang="en-US">
                <a:latin typeface="Times"/>
                <a:ea typeface="Times"/>
                <a:cs typeface="Times"/>
                <a:sym typeface="Times"/>
              </a:rPr>
              <a:t> </a:t>
            </a:r>
            <a:endParaRPr b="1" sz="3100">
              <a:latin typeface="Times"/>
              <a:ea typeface="Times"/>
              <a:cs typeface="Times"/>
              <a:sym typeface="Times"/>
            </a:endParaRPr>
          </a:p>
        </p:txBody>
      </p:sp>
      <p:sp>
        <p:nvSpPr>
          <p:cNvPr id="220" name="Google Shape;220;p13"/>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221" name="Google Shape;221;p13"/>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222" name="Google Shape;222;p13"/>
          <p:cNvSpPr txBox="1"/>
          <p:nvPr/>
        </p:nvSpPr>
        <p:spPr>
          <a:xfrm>
            <a:off x="542925" y="1430650"/>
            <a:ext cx="9258900" cy="9719400"/>
          </a:xfrm>
          <a:prstGeom prst="rect">
            <a:avLst/>
          </a:prstGeom>
          <a:noFill/>
          <a:ln>
            <a:noFill/>
          </a:ln>
        </p:spPr>
        <p:txBody>
          <a:bodyPr anchorCtr="0" anchor="t" bIns="45700" lIns="91425" spcFirstLastPara="1" rIns="91425" wrap="square" tIns="45700">
            <a:normAutofit lnSpcReduction="10000"/>
          </a:bodyPr>
          <a:lstStyle/>
          <a:p>
            <a:pPr indent="0" lvl="0" marL="0" rtl="0" algn="just">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Πώς να κάνετε μια παρουσίαση</a:t>
            </a:r>
            <a:endParaRPr sz="2100">
              <a:solidFill>
                <a:srgbClr val="202124"/>
              </a:solidFill>
              <a:highlight>
                <a:srgbClr val="F8F9FA"/>
              </a:highlight>
            </a:endParaRPr>
          </a:p>
          <a:p>
            <a:pPr indent="0" lvl="0" marL="0" rtl="0" algn="just">
              <a:spcBef>
                <a:spcPts val="0"/>
              </a:spcBef>
              <a:spcAft>
                <a:spcPts val="0"/>
              </a:spcAft>
              <a:buClr>
                <a:srgbClr val="000000"/>
              </a:buClr>
              <a:buSzPts val="2800"/>
              <a:buFont typeface="Arial"/>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Κάντε τις διαφάνειές σας να ξεχωρίζουν</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38100" rtl="0" algn="just">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Περιηγηθείτε σε εκατομμύρια εικόνες και στοιχεία, πειραματιστείτε με διατάξεις, βρείτε τον σωστό συνδυασμό γραμματοσειρών και χρωματικό συνδυασμό για την παρουσίασή σας. Προσθέστε κινούμενα σχέδια, βίντεο και μουσική για μια πραγματικά συναρπαστική παρουσίαση.</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Times"/>
                <a:ea typeface="Times"/>
                <a:cs typeface="Times"/>
                <a:sym typeface="Times"/>
              </a:rPr>
              <a:t>Παρουσιάστε με χάρη</a:t>
            </a:r>
            <a:endParaRPr b="1" i="0" sz="2800" u="none" cap="none" strike="noStrike">
              <a:solidFill>
                <a:schemeClr val="dk2"/>
              </a:solidFill>
              <a:latin typeface="Times"/>
              <a:ea typeface="Times"/>
              <a:cs typeface="Times"/>
              <a:sym typeface="Times"/>
            </a:endParaRPr>
          </a:p>
          <a:p>
            <a:pPr indent="0" lvl="0" marL="0" marR="38100" rtl="0" algn="just">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Δοκιμάστε τις διάφορες λειτουργίες και δυνατότητες παρουσίασης στο Canva. Επιλέξτε από τυπική παρουσίαση, λειτουργία παρουσιαστή, εγγραφή βίντεο. Ή, σε κακές μέρες, επιλέξτε μια λειτουργία παρουσίασης βίντεο μόνο με ήχο. Αποθηκεύστε τις διαφάνειές σας ως PDF για φυλλάδια, εξάγετε ως αρχεία PowerPoint .pptx ή μετατρέψτε τις σε έναν διαδραστικό ιστότοπο!</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Times"/>
              <a:ea typeface="Times"/>
              <a:cs typeface="Times"/>
              <a:sym typeface="Times"/>
            </a:endParaRPr>
          </a:p>
        </p:txBody>
      </p:sp>
      <p:pic>
        <p:nvPicPr>
          <p:cNvPr descr="How+to+preview+a+Canva+Presentation+template" id="223" name="Google Shape;223;p13"/>
          <p:cNvPicPr preferRelativeResize="0"/>
          <p:nvPr/>
        </p:nvPicPr>
        <p:blipFill rotWithShape="1">
          <a:blip r:embed="rId3">
            <a:alphaModFix/>
          </a:blip>
          <a:srcRect b="0" l="0" r="0" t="0"/>
          <a:stretch/>
        </p:blipFill>
        <p:spPr>
          <a:xfrm>
            <a:off x="9801860" y="3381375"/>
            <a:ext cx="8206105" cy="3221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325755" y="591185"/>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δημιουργήσετε μια παρουσίαση στην canva: </a:t>
            </a:r>
            <a:r>
              <a:rPr b="1" lang="en-US">
                <a:latin typeface="Times"/>
                <a:ea typeface="Times"/>
                <a:cs typeface="Times"/>
                <a:sym typeface="Times"/>
              </a:rPr>
              <a:t> </a:t>
            </a:r>
            <a:endParaRPr b="1" sz="3100">
              <a:latin typeface="Times"/>
              <a:ea typeface="Times"/>
              <a:cs typeface="Times"/>
              <a:sym typeface="Times"/>
            </a:endParaRPr>
          </a:p>
        </p:txBody>
      </p:sp>
      <p:sp>
        <p:nvSpPr>
          <p:cNvPr id="229" name="Google Shape;229;p14"/>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None/>
            </a:pPr>
            <a:r>
              <a:rPr lang="en-US"/>
              <a:t>How to create educational Videos and Presentations on Canva: </a:t>
            </a:r>
            <a:endParaRPr/>
          </a:p>
        </p:txBody>
      </p:sp>
      <p:sp>
        <p:nvSpPr>
          <p:cNvPr id="230" name="Google Shape;230;p14"/>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231" name="Google Shape;231;p14"/>
          <p:cNvSpPr txBox="1"/>
          <p:nvPr/>
        </p:nvSpPr>
        <p:spPr>
          <a:xfrm>
            <a:off x="1016000" y="1771015"/>
            <a:ext cx="8029500" cy="8712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Πώς να κάνετε μια παρουσίαση</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Times"/>
                <a:ea typeface="Times"/>
                <a:cs typeface="Times"/>
                <a:sym typeface="Times"/>
              </a:rPr>
              <a:t>Make your slides stand out</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Times New Roman"/>
                <a:ea typeface="Times New Roman"/>
                <a:cs typeface="Times New Roman"/>
                <a:sym typeface="Times New Roman"/>
              </a:rPr>
              <a:t>Browse millions of images and elements, experiment with layouts, find the right font combination and color scheme for your presentation. Add animations, videos and music for a truly engaging presentation.</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Times"/>
                <a:ea typeface="Times"/>
                <a:cs typeface="Times"/>
                <a:sym typeface="Times"/>
              </a:rPr>
              <a:t>Present with flair</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Times New Roman"/>
                <a:ea typeface="Times New Roman"/>
                <a:cs typeface="Times New Roman"/>
                <a:sym typeface="Times New Roman"/>
              </a:rPr>
              <a:t>Try out the various presentation modes and features on Canva. Choose from standard presentation, presenter mode, video recording. Or, on bad hair days, choose an audio-only video presentation mode. Save your slides as a PDF for handouts, export them as PowerPoint .pptx files, or turn them into an interactive website!</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1" i="0" sz="2800" u="none" cap="none" strike="noStrike">
              <a:solidFill>
                <a:schemeClr val="dk2"/>
              </a:solidFill>
              <a:latin typeface="Times"/>
              <a:ea typeface="Times"/>
              <a:cs typeface="Times"/>
              <a:sym typeface="Times"/>
            </a:endParaRPr>
          </a:p>
        </p:txBody>
      </p:sp>
      <p:pic>
        <p:nvPicPr>
          <p:cNvPr descr="images (8)" id="232" name="Google Shape;232;p14"/>
          <p:cNvPicPr preferRelativeResize="0"/>
          <p:nvPr/>
        </p:nvPicPr>
        <p:blipFill rotWithShape="1">
          <a:blip r:embed="rId3">
            <a:alphaModFix/>
          </a:blip>
          <a:srcRect b="0" l="0" r="0" t="0"/>
          <a:stretch/>
        </p:blipFill>
        <p:spPr>
          <a:xfrm>
            <a:off x="9224010" y="2450465"/>
            <a:ext cx="8635365" cy="48367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5"/>
          <p:cNvPicPr preferRelativeResize="0"/>
          <p:nvPr>
            <p:ph idx="2" type="body"/>
          </p:nvPr>
        </p:nvPicPr>
        <p:blipFill rotWithShape="1">
          <a:blip r:embed="rId3">
            <a:alphaModFix/>
          </a:blip>
          <a:srcRect b="0" l="0" r="0" t="0"/>
          <a:stretch/>
        </p:blipFill>
        <p:spPr>
          <a:xfrm>
            <a:off x="11250857" y="2790656"/>
            <a:ext cx="6042546" cy="5000207"/>
          </a:xfrm>
          <a:prstGeom prst="rect">
            <a:avLst/>
          </a:prstGeom>
          <a:noFill/>
          <a:ln>
            <a:noFill/>
          </a:ln>
        </p:spPr>
      </p:pic>
      <p:sp>
        <p:nvSpPr>
          <p:cNvPr id="238" name="Google Shape;238;p15"/>
          <p:cNvSpPr txBox="1"/>
          <p:nvPr>
            <p:ph idx="3" type="body"/>
          </p:nvPr>
        </p:nvSpPr>
        <p:spPr>
          <a:xfrm>
            <a:off x="890650" y="150875"/>
            <a:ext cx="8292600" cy="584400"/>
          </a:xfrm>
          <a:prstGeom prst="rect">
            <a:avLst/>
          </a:prstGeom>
          <a:noFill/>
          <a:ln>
            <a:noFill/>
          </a:ln>
        </p:spPr>
        <p:txBody>
          <a:bodyPr anchorCtr="0" anchor="t" bIns="45700" lIns="91425" spcFirstLastPara="1" rIns="91425" wrap="square" tIns="45700">
            <a:normAutofit fontScale="625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239" name="Google Shape;239;p15"/>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4</a:t>
            </a:r>
            <a:endParaRPr sz="2600"/>
          </a:p>
        </p:txBody>
      </p:sp>
      <p:sp>
        <p:nvSpPr>
          <p:cNvPr id="240" name="Google Shape;240;p15"/>
          <p:cNvSpPr txBox="1"/>
          <p:nvPr/>
        </p:nvSpPr>
        <p:spPr>
          <a:xfrm>
            <a:off x="388895" y="961800"/>
            <a:ext cx="10322700" cy="9573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2"/>
                </a:solidFill>
                <a:latin typeface="Times"/>
                <a:ea typeface="Times"/>
                <a:cs typeface="Times"/>
                <a:sym typeface="Times"/>
              </a:rPr>
              <a:t> </a:t>
            </a:r>
            <a:r>
              <a:rPr b="1" lang="en-US" sz="2800">
                <a:solidFill>
                  <a:schemeClr val="dk2"/>
                </a:solidFill>
                <a:latin typeface="Times"/>
                <a:ea typeface="Times"/>
                <a:cs typeface="Times"/>
                <a:sym typeface="Times"/>
              </a:rPr>
              <a:t>Πώς να κάνετε μια παρουσίαση</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b="1" sz="2800">
              <a:solidFill>
                <a:schemeClr val="dk2"/>
              </a:solidFill>
              <a:latin typeface="Times"/>
              <a:ea typeface="Times"/>
              <a:cs typeface="Times"/>
              <a:sym typeface="Times"/>
            </a:endParaRPr>
          </a:p>
          <a:p>
            <a:pPr indent="0" lvl="0" marL="0" rtl="0" algn="just">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Χρησιμοποιήστε εικόνες από την επαγγελματική βιβλιοθήκη αποθεμάτων μας ή ανεβάστε τις δικές σας</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Η εκπληκτική βιβλιοθήκη μας με πάνω από 1 εκατομμύριο στοκ εικόνες, γραφικά και εικονογραφήσεις θα βελτιώσει την παρουσίασή σας και θα την κάνει να φαίνεται πιο επαγγελματική. Πολλές από αυτές τις εικόνες είναι δωρεάν ενώ οι premium εικόνες προσφέρονται σε πολύ ανταγωνιστική τιμή.</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Είναι δωρεάν να προσαρμόσετε την παρουσίασή σας με τις δικές σας εικόνες.</a:t>
            </a:r>
            <a:endParaRPr sz="28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Μόλις τα ανεβάσετε στο δωρεάν λογισμικό παρουσιάσεων της Canva, μπορείτε να τα χρησιμοποιήσετε όσες φορές θέλετε.</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Επωνυμία της παρουσίασής σας για εργασία</a:t>
            </a:r>
            <a:endParaRPr b="1" sz="2800">
              <a:solidFill>
                <a:schemeClr val="dk2"/>
              </a:solidFill>
              <a:latin typeface="Times"/>
              <a:ea typeface="Times"/>
              <a:cs typeface="Times"/>
              <a:sym typeface="Times"/>
            </a:endParaRPr>
          </a:p>
          <a:p>
            <a:pPr indent="0" lvl="0" marL="0" marR="38100" rtl="0" algn="just">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Ανεβάστε το λογότυπο της εταιρείας σας, αποθηκεύστε τα χρώματα της εταιρείας σας και επιλέξτε ανάμεσα σε περισσότερες από 120 γραμματοσειρές για να ονομάσετε την παρουσίασή σας για δουλειά. Μπορείτε να μοιραστείτε με την επώνυμη παρουσίασή σας με τους συναδέλφους σας, ώστε να μπορούν να τη χρησιμοποιήσουν ως διάταξη για να δημιουργήσουν τη δική τους παρουσίαση στο Canva.</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246" name="Google Shape;246;p16"/>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4</a:t>
            </a:r>
            <a:endParaRPr sz="2600"/>
          </a:p>
        </p:txBody>
      </p:sp>
      <p:sp>
        <p:nvSpPr>
          <p:cNvPr id="247" name="Google Shape;247;p16"/>
          <p:cNvSpPr txBox="1"/>
          <p:nvPr/>
        </p:nvSpPr>
        <p:spPr>
          <a:xfrm>
            <a:off x="262890" y="1524635"/>
            <a:ext cx="12872700" cy="7419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Πώς να κάνετε μια παρουσίαση</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Επιλέξτε από επαγγελματικά σχεδιασμένες διατάξεις ή δημιουργήστε τις δικές σας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Είμαστε περήφανοι για την εκτεταμένη βιβλιοθήκη διατάξεων που καθιστούν εκπληκτικά εύκολη τη δημιουργία επαγγελματικών παρουσιάσεων με ευκολία. Μπορείτε να χρησιμοποιήσετε την επιλογή μας από διατάξεις παρουσίασης όσες φορές θέλετε ή να δημιουργήσετε τη δική σας μοναδική διάταξη αντιγράφοντας ένα υπάρχον σχέδιο.</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New Roman"/>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a:buNone/>
            </a:pPr>
            <a:r>
              <a:rPr b="1" lang="en-US" sz="2800">
                <a:solidFill>
                  <a:schemeClr val="dk2"/>
                </a:solidFill>
                <a:latin typeface="Times"/>
                <a:ea typeface="Times"/>
                <a:cs typeface="Times"/>
                <a:sym typeface="Times"/>
              </a:rPr>
              <a:t>Συνεργαστείτε με την ομάδα σας σε πραγματικό χρόνο</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New Roman"/>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Είτε δημιουργείτε μια παρουσίαση για την αίθουσα συνεδριάσεων είτε για την τάξη, η δημιουργία και η συνεργασία σε παρουσιάσεις με το Canva είναι απλή. Για να δημιουργήσετε μια ομάδα, απλώς επιλέξτε αυτούς με τους οποίους θα θέλατε να συνεργαστείτε και μόλις γίνει αποδεκτή η πρόσκληση, μπορείτε να ξεκινήσετε αμέσως να δημιουργείτε μαζί την παρουσίασή σας. Παίξτε με εικόνες, χρώματα, αφήστε σχόλια και επιλύστε προτάσεις όλα μέσα στο πρόγραμμα επεξεργασίας Canva. Η ομαδική εργασία γίνεται ευκολότερη με το εργαλείο παρουσίασης του Canva.</a:t>
            </a:r>
            <a:endParaRPr b="0" i="0" sz="2400" u="none" cap="none" strike="noStrike">
              <a:solidFill>
                <a:schemeClr val="dk1"/>
              </a:solidFill>
              <a:latin typeface="Times New Roman"/>
              <a:ea typeface="Times New Roman"/>
              <a:cs typeface="Times New Roman"/>
              <a:sym typeface="Times New Roman"/>
            </a:endParaRPr>
          </a:p>
        </p:txBody>
      </p:sp>
      <p:pic>
        <p:nvPicPr>
          <p:cNvPr descr="11" id="248" name="Google Shape;248;p16"/>
          <p:cNvPicPr preferRelativeResize="0"/>
          <p:nvPr>
            <p:ph idx="2" type="body"/>
          </p:nvPr>
        </p:nvPicPr>
        <p:blipFill rotWithShape="1">
          <a:blip r:embed="rId3">
            <a:alphaModFix/>
          </a:blip>
          <a:srcRect b="0" l="0" r="0" t="0"/>
          <a:stretch/>
        </p:blipFill>
        <p:spPr>
          <a:xfrm>
            <a:off x="13135610" y="2528570"/>
            <a:ext cx="4888865" cy="48888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lnSpc>
                <a:spcPct val="100000"/>
              </a:lnSpc>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54" name="Google Shape;254;p17"/>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00000"/>
              </a:lnSpc>
              <a:spcBef>
                <a:spcPts val="0"/>
              </a:spcBef>
              <a:spcAft>
                <a:spcPts val="0"/>
              </a:spcAft>
              <a:buClr>
                <a:schemeClr val="lt1"/>
              </a:buClr>
              <a:buSzPct val="100000"/>
              <a:buNone/>
            </a:pPr>
            <a:r>
              <a:rPr lang="en-US"/>
              <a:t>Πώς να δημιουργήσετε Infographics (οπτικές απεικονίσεις πληροφοριών) στην Canva: </a:t>
            </a:r>
            <a:endParaRPr/>
          </a:p>
        </p:txBody>
      </p:sp>
      <p:sp>
        <p:nvSpPr>
          <p:cNvPr id="255" name="Google Shape;255;p17"/>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4</a:t>
            </a:r>
            <a:endParaRPr sz="2600"/>
          </a:p>
        </p:txBody>
      </p:sp>
      <p:sp>
        <p:nvSpPr>
          <p:cNvPr id="256" name="Google Shape;256;p17"/>
          <p:cNvSpPr txBox="1"/>
          <p:nvPr/>
        </p:nvSpPr>
        <p:spPr>
          <a:xfrm>
            <a:off x="1959866" y="1289776"/>
            <a:ext cx="7696200" cy="8558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2"/>
              </a:buClr>
              <a:buSzPts val="2800"/>
              <a:buFont typeface="Times"/>
              <a:buNone/>
            </a:pPr>
            <a:r>
              <a:t/>
            </a:r>
            <a:endParaRPr b="1" i="0" sz="22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 </a:t>
            </a:r>
            <a:r>
              <a:rPr b="1" lang="en-US" sz="2200">
                <a:solidFill>
                  <a:schemeClr val="dk2"/>
                </a:solidFill>
                <a:latin typeface="Times"/>
                <a:ea typeface="Times"/>
                <a:cs typeface="Times"/>
                <a:sym typeface="Times"/>
              </a:rPr>
              <a:t>1. Αναζήτηση για πρότυπα σχεδίασης Infographic</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Γραμματοσειρά Caveat Brush Canva</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Αναζητήστε το "Infographic" στη γραμμή αναζήτησης ή μπορείτε να μεταβείτε με την επιλογή "Infographic" από το μενού "Create Design".</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a:buNone/>
            </a:pPr>
            <a:r>
              <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2. Επιλέξτε το Inographic Template σας</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Γραμματοσειρά Caveat Brush Canva</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Μπορείτε να επιλέξετε οποιοδήποτε από τα διαθέσιμα πρότυπα δωρεάν! Εάν είστε επαγγελματίας χρήστης, μπορείτε επίσης να επιλέξετε τα αποκλειστικά πρότυπα πληρώνοντας για αυτά.</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1"/>
              </a:buClr>
              <a:buSzPts val="2800"/>
              <a:buFont typeface="Trebuchet MS"/>
              <a:buNone/>
            </a:pPr>
            <a:r>
              <a:t/>
            </a:r>
            <a:endParaRPr b="1" i="0" sz="22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3. Επεξεργασία στοιχείων Infographic</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Επεξεργαστείτε το πρότυπο σύμφωνα με τις απαιτήσεις σας. Μπορείτε να αλλάξετε τα πάντα – Κείμενο, Γραμματοσειρές, Χρώματα, Στοιχεία! Μπορείτε επίσης να αλλάξετε τα χρώματα του φόντου και να προσαρμόσετε όλα όσα συνδυάζονται με την επιχείρησή σας!</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1"/>
              </a:buClr>
              <a:buSzPts val="2800"/>
              <a:buFont typeface="Trebuchet MS"/>
              <a:buNone/>
            </a:pPr>
            <a:r>
              <a:t/>
            </a:r>
            <a:endParaRPr b="1" i="0" sz="22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i="0" lang="en-US" sz="2200" u="none" cap="none" strike="noStrike">
                <a:solidFill>
                  <a:schemeClr val="dk2"/>
                </a:solidFill>
                <a:latin typeface="Times"/>
                <a:ea typeface="Times"/>
                <a:cs typeface="Times"/>
                <a:sym typeface="Times"/>
              </a:rPr>
              <a:t>4. </a:t>
            </a:r>
            <a:r>
              <a:rPr b="1" lang="en-US" sz="2200">
                <a:solidFill>
                  <a:schemeClr val="dk2"/>
                </a:solidFill>
                <a:latin typeface="Times"/>
                <a:ea typeface="Times"/>
                <a:cs typeface="Times"/>
                <a:sym typeface="Times"/>
              </a:rPr>
              <a:t>Κατεβάστε το ολοκληρωμένο Infographic</a:t>
            </a:r>
            <a:endParaRPr b="1" sz="22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200">
                <a:solidFill>
                  <a:schemeClr val="dk2"/>
                </a:solidFill>
                <a:latin typeface="Times"/>
                <a:ea typeface="Times"/>
                <a:cs typeface="Times"/>
                <a:sym typeface="Times"/>
              </a:rPr>
              <a:t>Αφού ολοκληρώσετε την επεξεργασία του πλήρους infographic, το μόνο που χρειάζεται να κάνετε είναι να το κατεβάσετε και να το χρησιμοποιήσετε όπου θέλετε!</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a:buNone/>
            </a:pPr>
            <a:r>
              <a:t/>
            </a:r>
            <a:endParaRPr b="1" sz="2200">
              <a:solidFill>
                <a:schemeClr val="dk2"/>
              </a:solidFill>
              <a:latin typeface="Times"/>
              <a:ea typeface="Times"/>
              <a:cs typeface="Times"/>
              <a:sym typeface="Times"/>
            </a:endParaRPr>
          </a:p>
        </p:txBody>
      </p:sp>
      <p:pic>
        <p:nvPicPr>
          <p:cNvPr descr="Light blue and blue illustrated how to make Infographic" id="257" name="Google Shape;257;p17"/>
          <p:cNvPicPr preferRelativeResize="0"/>
          <p:nvPr/>
        </p:nvPicPr>
        <p:blipFill rotWithShape="1">
          <a:blip r:embed="rId3">
            <a:alphaModFix/>
          </a:blip>
          <a:srcRect b="0" l="0" r="0" t="0"/>
          <a:stretch/>
        </p:blipFill>
        <p:spPr>
          <a:xfrm>
            <a:off x="10941685" y="918845"/>
            <a:ext cx="3542665" cy="88569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8"/>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lnSpc>
                <a:spcPct val="100000"/>
              </a:lnSpc>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63" name="Google Shape;263;p18"/>
          <p:cNvSpPr txBox="1"/>
          <p:nvPr>
            <p:ph idx="3" type="body"/>
          </p:nvPr>
        </p:nvSpPr>
        <p:spPr>
          <a:xfrm>
            <a:off x="890649" y="150875"/>
            <a:ext cx="8360400" cy="584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2000"/>
              <a:buNone/>
            </a:pPr>
            <a:r>
              <a:rPr lang="en-US" sz="2200"/>
              <a:t>Πώς να δημιουργήσετε Infographics (οπτικές απεικονίσεις πληροφοριών) στην Canva: </a:t>
            </a:r>
            <a:endParaRPr sz="2200"/>
          </a:p>
        </p:txBody>
      </p:sp>
      <p:sp>
        <p:nvSpPr>
          <p:cNvPr id="264" name="Google Shape;264;p18"/>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4</a:t>
            </a:r>
            <a:endParaRPr sz="2600"/>
          </a:p>
        </p:txBody>
      </p:sp>
      <p:sp>
        <p:nvSpPr>
          <p:cNvPr id="265" name="Google Shape;265;p18"/>
          <p:cNvSpPr txBox="1"/>
          <p:nvPr/>
        </p:nvSpPr>
        <p:spPr>
          <a:xfrm>
            <a:off x="226695" y="1048385"/>
            <a:ext cx="8360400" cy="9758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2"/>
              </a:buClr>
              <a:buSzPts val="2800"/>
              <a:buFont typeface="Times"/>
              <a:buNone/>
            </a:pPr>
            <a:r>
              <a:rPr b="1" lang="en-US" sz="2800">
                <a:solidFill>
                  <a:schemeClr val="dk2"/>
                </a:solidFill>
                <a:latin typeface="Times"/>
                <a:ea typeface="Times"/>
                <a:cs typeface="Times"/>
                <a:sym typeface="Times"/>
              </a:rPr>
              <a:t>Αναζήτηση για πρότυπα σχεδίασης Infographic</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Αναζητήστε το "Infographic" στη γραμμή αναζήτησης ή μπορείτε να μεταβείτε με την επιλογή "Infographic" από το μενού "Create Design".</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a:buNone/>
            </a:pPr>
            <a:r>
              <a:rPr b="1" lang="en-US" sz="2800">
                <a:solidFill>
                  <a:schemeClr val="dk2"/>
                </a:solidFill>
                <a:latin typeface="Times"/>
                <a:ea typeface="Times"/>
                <a:cs typeface="Times"/>
                <a:sym typeface="Times"/>
              </a:rPr>
              <a:t>Επιλέξτε το πρότυπο Infographic σας</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lang="en-US" sz="2700">
                <a:solidFill>
                  <a:schemeClr val="dk2"/>
                </a:solidFill>
                <a:latin typeface="Times New Roman"/>
                <a:ea typeface="Times New Roman"/>
                <a:cs typeface="Times New Roman"/>
                <a:sym typeface="Times New Roman"/>
              </a:rPr>
              <a:t>Μπορείτε να επιλέξετε οποιοδήποτε από τα διαθέσιμα πρότυπα δωρεάν! Εάν είστε επαγγελματίας χρήστης, μπορείτε επίσης να επιλέξετε τα αποκλειστικά πρότυπα πληρώνοντας για αυτά.</a:t>
            </a:r>
            <a:endParaRPr sz="27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a:buNone/>
            </a:pPr>
            <a:r>
              <a:rPr lang="en-US" sz="2700">
                <a:solidFill>
                  <a:schemeClr val="dk2"/>
                </a:solidFill>
                <a:latin typeface="Times New Roman"/>
                <a:ea typeface="Times New Roman"/>
                <a:cs typeface="Times New Roman"/>
                <a:sym typeface="Times New Roman"/>
              </a:rPr>
              <a:t>Αφού επιλέξετε το σωστό μέγεθος καμβά για το έργο σας, η Canva παρουσιάζει μια λίστα επιλογών διάταξης που θα χρησιμεύσει ως βάση των γραφημάτων σας. Υπάρχουν κυριολεκτικά εκατοντάδες σχέδια για να διαλέξετε, αλλά τα πρώτα 50 είναι συνήθως τα πιο προσαρμόσιμα.</a:t>
            </a:r>
            <a:endParaRPr sz="27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a:buNone/>
            </a:pPr>
            <a:r>
              <a:t/>
            </a:r>
            <a:endParaRPr sz="2700">
              <a:solidFill>
                <a:schemeClr val="dk2"/>
              </a:solidFill>
              <a:latin typeface="Times New Roman"/>
              <a:ea typeface="Times New Roman"/>
              <a:cs typeface="Times New Roman"/>
              <a:sym typeface="Times New Roman"/>
            </a:endParaRPr>
          </a:p>
          <a:p>
            <a:pPr indent="0" lvl="0" marL="0" marR="38100" rtl="0" algn="just">
              <a:lnSpc>
                <a:spcPct val="100000"/>
              </a:lnSpc>
              <a:spcBef>
                <a:spcPts val="0"/>
              </a:spcBef>
              <a:spcAft>
                <a:spcPts val="0"/>
              </a:spcAft>
              <a:buClr>
                <a:schemeClr val="dk1"/>
              </a:buClr>
              <a:buSzPts val="1100"/>
              <a:buFont typeface="Arial"/>
              <a:buNone/>
            </a:pPr>
            <a:r>
              <a:rPr lang="en-US" sz="2700">
                <a:solidFill>
                  <a:schemeClr val="dk2"/>
                </a:solidFill>
                <a:latin typeface="Times New Roman"/>
                <a:ea typeface="Times New Roman"/>
                <a:cs typeface="Times New Roman"/>
                <a:sym typeface="Times New Roman"/>
              </a:rPr>
              <a:t>Η Canva προσφέρει τόσο δωρεάν όσο και premium πρότυπα σχεδίασης, αλλά η συντριπτική πλειοψηφία αυτής της κατηγορίας είναι δωρεάν στη χρήση. Κάθε πρότυπο έχει μια ποικιλία επιλογών με βάση τον τύπο των δεδομένων που εμφανίζονται, τα γραφικά που χρησιμοποιούνται για το σχέδιο.</a:t>
            </a:r>
            <a:endParaRPr b="0" i="0" sz="2800" u="none" cap="none" strike="noStrike">
              <a:solidFill>
                <a:schemeClr val="dk2"/>
              </a:solidFill>
              <a:latin typeface="Times New Roman"/>
              <a:ea typeface="Times New Roman"/>
              <a:cs typeface="Times New Roman"/>
              <a:sym typeface="Times New Roman"/>
            </a:endParaRPr>
          </a:p>
        </p:txBody>
      </p:sp>
      <p:pic>
        <p:nvPicPr>
          <p:cNvPr descr="Στιγμιότυπο οθόνης 2022-12-02, 18.17.07" id="266" name="Google Shape;266;p18"/>
          <p:cNvPicPr preferRelativeResize="0"/>
          <p:nvPr/>
        </p:nvPicPr>
        <p:blipFill rotWithShape="1">
          <a:blip r:embed="rId3">
            <a:alphaModFix/>
          </a:blip>
          <a:srcRect b="0" l="0" r="0" t="0"/>
          <a:stretch/>
        </p:blipFill>
        <p:spPr>
          <a:xfrm>
            <a:off x="9076690" y="1256665"/>
            <a:ext cx="8721090" cy="3292475"/>
          </a:xfrm>
          <a:prstGeom prst="rect">
            <a:avLst/>
          </a:prstGeom>
          <a:noFill/>
          <a:ln>
            <a:noFill/>
          </a:ln>
        </p:spPr>
      </p:pic>
      <p:pic>
        <p:nvPicPr>
          <p:cNvPr descr="Στιγμιότυπο οθόνης 2022-12-02, 18.22.16" id="267" name="Google Shape;267;p18"/>
          <p:cNvPicPr preferRelativeResize="0"/>
          <p:nvPr/>
        </p:nvPicPr>
        <p:blipFill rotWithShape="1">
          <a:blip r:embed="rId4">
            <a:alphaModFix/>
          </a:blip>
          <a:srcRect b="0" l="0" r="0" t="0"/>
          <a:stretch/>
        </p:blipFill>
        <p:spPr>
          <a:xfrm>
            <a:off x="9116060" y="4919980"/>
            <a:ext cx="8681720" cy="42373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lnSpc>
                <a:spcPct val="100000"/>
              </a:lnSpc>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73" name="Google Shape;273;p19"/>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0"/>
              </a:spcBef>
              <a:spcAft>
                <a:spcPts val="0"/>
              </a:spcAft>
              <a:buClr>
                <a:schemeClr val="lt1"/>
              </a:buClr>
              <a:buSzPts val="2000"/>
              <a:buNone/>
            </a:pPr>
            <a:r>
              <a:rPr lang="en-US" sz="2500"/>
              <a:t>Πώς να δημιουργήσετε Infographics (οπτικές απεικονίσεις πληροφοριών) στην Canva: </a:t>
            </a:r>
            <a:endParaRPr sz="3500"/>
          </a:p>
        </p:txBody>
      </p:sp>
      <p:sp>
        <p:nvSpPr>
          <p:cNvPr id="274" name="Google Shape;274;p19"/>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4</a:t>
            </a:r>
            <a:endParaRPr sz="2600"/>
          </a:p>
        </p:txBody>
      </p:sp>
      <p:sp>
        <p:nvSpPr>
          <p:cNvPr id="275" name="Google Shape;275;p19"/>
          <p:cNvSpPr txBox="1"/>
          <p:nvPr/>
        </p:nvSpPr>
        <p:spPr>
          <a:xfrm>
            <a:off x="434340" y="1332230"/>
            <a:ext cx="9452100" cy="1086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2"/>
              </a:buClr>
              <a:buSzPts val="2800"/>
              <a:buFont typeface="Times"/>
              <a:buNone/>
            </a:pPr>
            <a:r>
              <a:rPr b="1" lang="en-US" sz="2800">
                <a:solidFill>
                  <a:schemeClr val="dk2"/>
                </a:solidFill>
                <a:latin typeface="Times"/>
                <a:ea typeface="Times"/>
                <a:cs typeface="Times"/>
                <a:sym typeface="Times"/>
              </a:rPr>
              <a:t>Επεξεργασία στοιχείων Infographic</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New Roman"/>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Επεξεργαστείτε το πρότυπο σύμφωνα με τις απαιτήσεις σας. Μπορείτε να αλλάξετε τα πάντα – Κείμενο, Γραμματοσειρές, Χρώματα, Στοιχεία! Μπορείτε επίσης να αλλάξετε τα χρώματα του φόντου και να προσαρμόσετε όλα όσα συνδυάζονται με την επιχείρησή σας!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Τώρα που επιλέξατε ένα εντυπωσιακό πρότυπο, ήρθε η ώρα να επιλέξετε ένα εντυπωσιακό φόντο. Η Canva παρέχει μοναδικά infographic skins δωρεάν και μπορείτε να επιλέξετε από μια βιβλιοθήκη διαφορετικών μοτίβων, χρωμάτων και στοιχείων σχεδίασης.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t/>
            </a:r>
            <a:endParaRPr sz="2800">
              <a:solidFill>
                <a:schemeClr val="dk2"/>
              </a:solidFill>
              <a:latin typeface="Times New Roman"/>
              <a:ea typeface="Times New Roman"/>
              <a:cs typeface="Times New Roman"/>
              <a:sym typeface="Times New Roman"/>
            </a:endParaRPr>
          </a:p>
          <a:p>
            <a:pPr indent="0" lvl="0" marL="0" marR="38100" rtl="0" algn="l">
              <a:lnSpc>
                <a:spcPct val="100000"/>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Για να αλλάξετε το φόντο, κάντε κλικ στο εικονίδιο φόντου στην αριστερή πλαϊνή γραμμή. Οι επιλογές φόντου ταξινομούνται ανά χρώμα και περιλαμβάνουν τα πάντα, από συμπαγή χρώματα και μακρο-φωτογραφία, μέχρι ιδιόμορφα σκίτσα και μινιμαλιστικά μοτίβα. Επιλέξτε ένα που να ταιριάζει με την επωνυμία σας.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1"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p:txBody>
      </p:sp>
      <p:pic>
        <p:nvPicPr>
          <p:cNvPr descr="Στιγμιότυπο οθόνης 2022-12-02, 18.25.33" id="276" name="Google Shape;276;p19"/>
          <p:cNvPicPr preferRelativeResize="0"/>
          <p:nvPr/>
        </p:nvPicPr>
        <p:blipFill rotWithShape="1">
          <a:blip r:embed="rId3">
            <a:alphaModFix/>
          </a:blip>
          <a:srcRect b="0" l="0" r="0" t="0"/>
          <a:stretch/>
        </p:blipFill>
        <p:spPr>
          <a:xfrm>
            <a:off x="10724515" y="5076825"/>
            <a:ext cx="7108190" cy="3111500"/>
          </a:xfrm>
          <a:prstGeom prst="rect">
            <a:avLst/>
          </a:prstGeom>
          <a:noFill/>
          <a:ln>
            <a:noFill/>
          </a:ln>
        </p:spPr>
      </p:pic>
      <p:pic>
        <p:nvPicPr>
          <p:cNvPr descr="Στιγμιότυπο οθόνης 2022-12-02, 18.26.59" id="277" name="Google Shape;277;p19"/>
          <p:cNvPicPr preferRelativeResize="0"/>
          <p:nvPr/>
        </p:nvPicPr>
        <p:blipFill rotWithShape="1">
          <a:blip r:embed="rId4">
            <a:alphaModFix/>
          </a:blip>
          <a:srcRect b="0" l="0" r="0" t="0"/>
          <a:stretch/>
        </p:blipFill>
        <p:spPr>
          <a:xfrm>
            <a:off x="10724515" y="1332230"/>
            <a:ext cx="7108190" cy="3413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609600" y="1028700"/>
            <a:ext cx="8008296" cy="76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Times New Roman"/>
              <a:buNone/>
            </a:pPr>
            <a:br>
              <a:rPr lang="en-US" sz="2400"/>
            </a:br>
            <a:r>
              <a:rPr lang="en-US" sz="3200"/>
              <a:t>Στόχοι:</a:t>
            </a:r>
            <a:br>
              <a:rPr lang="en-US" sz="2400"/>
            </a:br>
            <a:br>
              <a:rPr lang="en-US" sz="2400"/>
            </a:br>
            <a:br>
              <a:rPr lang="en-US" sz="2400"/>
            </a:br>
            <a:r>
              <a:rPr lang="en-US" sz="2400"/>
              <a:t>με την ολοκλήρωση της ενότητας οι εκπαιδευόμενοι θα</a:t>
            </a:r>
            <a:r>
              <a:rPr b="0" lang="en-US" sz="2400" cap="none"/>
              <a:t>:</a:t>
            </a:r>
            <a:br>
              <a:rPr b="0" lang="en-US" sz="2400" cap="none"/>
            </a:br>
            <a:br>
              <a:rPr b="0" lang="en-US" sz="2400" cap="none"/>
            </a:br>
            <a:r>
              <a:rPr b="0" lang="en-US" sz="2400" cap="none"/>
              <a:t>● είναι ικανοί να δημιουργήσουν εκπαιδευτικά </a:t>
            </a:r>
            <a:r>
              <a:rPr b="0" lang="en-US" sz="2400"/>
              <a:t>Β</a:t>
            </a:r>
            <a:r>
              <a:rPr b="0" lang="en-US" sz="2400" cap="none"/>
              <a:t>ίντεο και </a:t>
            </a:r>
            <a:r>
              <a:rPr b="0" lang="en-US" sz="2400"/>
              <a:t>Πα</a:t>
            </a:r>
            <a:r>
              <a:rPr b="0" lang="en-US" sz="2400" cap="none"/>
              <a:t>ρουσιάσεις.  </a:t>
            </a:r>
            <a:br>
              <a:rPr b="0" lang="en-US" sz="2400" cap="none"/>
            </a:br>
            <a:br>
              <a:rPr b="0" lang="en-US" sz="2400" cap="none"/>
            </a:br>
            <a:r>
              <a:rPr b="0" lang="en-US" sz="2400" cap="none"/>
              <a:t>●  </a:t>
            </a:r>
            <a:r>
              <a:rPr b="0" lang="en-US" sz="2400"/>
              <a:t>γνωρίζουν και θα είναι ικανοί να δημιουργήσουν </a:t>
            </a:r>
            <a:r>
              <a:rPr b="0" lang="en-US" sz="2400" cap="none"/>
              <a:t>Infographics </a:t>
            </a:r>
            <a:r>
              <a:rPr b="0" lang="en-US" sz="2400"/>
              <a:t>για την ξενόγλωσση διδασκαλία </a:t>
            </a:r>
            <a:endParaRPr b="0" sz="2400"/>
          </a:p>
          <a:p>
            <a:pPr indent="0" lvl="0" marL="0" rtl="0" algn="l">
              <a:lnSpc>
                <a:spcPct val="100000"/>
              </a:lnSpc>
              <a:spcBef>
                <a:spcPts val="0"/>
              </a:spcBef>
              <a:spcAft>
                <a:spcPts val="0"/>
              </a:spcAft>
              <a:buClr>
                <a:schemeClr val="dk2"/>
              </a:buClr>
              <a:buSzPts val="2400"/>
              <a:buFont typeface="Times New Roman"/>
              <a:buNone/>
            </a:pPr>
            <a:br>
              <a:rPr b="0" lang="en-US" sz="2400" cap="none"/>
            </a:br>
            <a:r>
              <a:rPr b="0" lang="en-US" sz="2400" cap="none"/>
              <a:t>●  αναγνωρίζουν και θα επιλέγουν τα αποτελεσματικότερα </a:t>
            </a:r>
            <a:r>
              <a:rPr b="0" lang="en-US" sz="2400"/>
              <a:t>διαδικτυακά</a:t>
            </a:r>
            <a:r>
              <a:rPr b="0" lang="en-US" sz="2400" cap="none"/>
              <a:t> </a:t>
            </a:r>
            <a:r>
              <a:rPr b="0" lang="en-US" sz="2400"/>
              <a:t>εργαλεία και θα τα αξιοποιούν σε ψηφιακά μαθησιακά περιβάλλοντα. </a:t>
            </a:r>
            <a:r>
              <a:rPr b="0" lang="en-US" sz="2400" cap="none"/>
              <a:t> </a:t>
            </a:r>
            <a:br>
              <a:rPr lang="en-US" sz="2400"/>
            </a:br>
            <a:br>
              <a:rPr lang="en-US"/>
            </a:br>
            <a:br>
              <a:rPr lang="en-US"/>
            </a:br>
            <a:endParaRPr/>
          </a:p>
        </p:txBody>
      </p:sp>
      <p:sp>
        <p:nvSpPr>
          <p:cNvPr id="120" name="Google Shape;120;p2"/>
          <p:cNvSpPr txBox="1"/>
          <p:nvPr>
            <p:ph idx="1" type="body"/>
          </p:nvPr>
        </p:nvSpPr>
        <p:spPr>
          <a:xfrm>
            <a:off x="9571" y="26216"/>
            <a:ext cx="838200" cy="7953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2600"/>
              <a:buNone/>
            </a:pPr>
            <a:r>
              <a:rPr lang="en-US" sz="2600"/>
              <a:t>1</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0"/>
          <p:cNvSpPr txBox="1"/>
          <p:nvPr>
            <p:ph idx="1" type="body"/>
          </p:nvPr>
        </p:nvSpPr>
        <p:spPr>
          <a:xfrm>
            <a:off x="434340" y="1537335"/>
            <a:ext cx="9452610" cy="76200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800"/>
              <a:buNone/>
            </a:pPr>
            <a:r>
              <a:t/>
            </a:r>
            <a:endParaRPr b="1">
              <a:solidFill>
                <a:schemeClr val="dk2"/>
              </a:solidFill>
              <a:latin typeface="Times"/>
              <a:ea typeface="Times"/>
              <a:cs typeface="Times"/>
              <a:sym typeface="Times"/>
            </a:endParaRPr>
          </a:p>
          <a:p>
            <a:pPr indent="0" lvl="0" marL="0" rtl="0" algn="just">
              <a:lnSpc>
                <a:spcPct val="100000"/>
              </a:lnSpc>
              <a:spcBef>
                <a:spcPts val="560"/>
              </a:spcBef>
              <a:spcAft>
                <a:spcPts val="0"/>
              </a:spcAft>
              <a:buClr>
                <a:schemeClr val="dk1"/>
              </a:buClr>
              <a:buSzPts val="2800"/>
              <a:buNone/>
            </a:pPr>
            <a:r>
              <a:t/>
            </a:r>
            <a:endParaRPr b="1">
              <a:solidFill>
                <a:schemeClr val="dk2"/>
              </a:solidFill>
              <a:latin typeface="Times"/>
              <a:ea typeface="Times"/>
              <a:cs typeface="Times"/>
              <a:sym typeface="Times"/>
            </a:endParaRPr>
          </a:p>
        </p:txBody>
      </p:sp>
      <p:sp>
        <p:nvSpPr>
          <p:cNvPr id="283" name="Google Shape;283;p20"/>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0"/>
              </a:spcBef>
              <a:spcAft>
                <a:spcPts val="0"/>
              </a:spcAft>
              <a:buClr>
                <a:schemeClr val="lt1"/>
              </a:buClr>
              <a:buSzPts val="2000"/>
              <a:buNone/>
            </a:pPr>
            <a:r>
              <a:rPr lang="en-US" sz="2500"/>
              <a:t>Πώς να δημιουργήσετε Infographics (οπτικές απεικονίσεις πληροφοριών) στην Canva: </a:t>
            </a:r>
            <a:endParaRPr/>
          </a:p>
        </p:txBody>
      </p:sp>
      <p:sp>
        <p:nvSpPr>
          <p:cNvPr id="284" name="Google Shape;284;p20"/>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4</a:t>
            </a:r>
            <a:endParaRPr sz="2600"/>
          </a:p>
        </p:txBody>
      </p:sp>
      <p:sp>
        <p:nvSpPr>
          <p:cNvPr id="285" name="Google Shape;285;p20"/>
          <p:cNvSpPr txBox="1"/>
          <p:nvPr/>
        </p:nvSpPr>
        <p:spPr>
          <a:xfrm>
            <a:off x="302260" y="1067435"/>
            <a:ext cx="17427000" cy="1086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2"/>
              </a:buClr>
              <a:buSzPts val="2800"/>
              <a:buFont typeface="Times New Roman"/>
              <a:buNone/>
            </a:pPr>
            <a:r>
              <a:rPr b="1" lang="en-US" sz="2800">
                <a:solidFill>
                  <a:schemeClr val="dk2"/>
                </a:solidFill>
                <a:latin typeface="Times New Roman"/>
                <a:ea typeface="Times New Roman"/>
                <a:cs typeface="Times New Roman"/>
                <a:sym typeface="Times New Roman"/>
              </a:rPr>
              <a:t>Προσθέστε γραφικά στοιχεία</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New Roman"/>
              <a:buNone/>
            </a:pPr>
            <a:r>
              <a:t/>
            </a:r>
            <a:endParaRPr b="1"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Η ευκολία με την οποία η Canva σας επιτρέπει να προσθέτετε στοιχεία γραφικών είναι ένας μεγάλος λόγος για τον οποίο αποφασίσαμε να επιλέξουμε το Canva για τον οδηγό μας «πώς να δημιουργήσετε ένα infographic». Τα γραφήματα είναι τόσο αποτελεσματικά επειδή χρησιμοποιούν ισχυρές εικόνες για να μεταφέρουν βασικά σημεία δεδομένων. Βεβαιωθείτε ότι επιλέγετε σχετικές εικόνες για να </a:t>
            </a:r>
            <a:r>
              <a:rPr lang="en-US" sz="2800">
                <a:solidFill>
                  <a:schemeClr val="dk2"/>
                </a:solidFill>
                <a:latin typeface="Times New Roman"/>
                <a:ea typeface="Times New Roman"/>
                <a:cs typeface="Times New Roman"/>
                <a:sym typeface="Times New Roman"/>
              </a:rPr>
              <a:t>απεικονίσετε</a:t>
            </a:r>
            <a:r>
              <a:rPr lang="en-US" sz="2800">
                <a:solidFill>
                  <a:schemeClr val="dk2"/>
                </a:solidFill>
                <a:latin typeface="Times New Roman"/>
                <a:ea typeface="Times New Roman"/>
                <a:cs typeface="Times New Roman"/>
                <a:sym typeface="Times New Roman"/>
              </a:rPr>
              <a:t> τις πληροφορίες σας.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2"/>
              </a:buClr>
              <a:buSzPts val="2800"/>
              <a:buFont typeface="Times New Roman"/>
              <a:buNone/>
            </a:pPr>
            <a:r>
              <a:t/>
            </a:r>
            <a:endParaRPr sz="2800">
              <a:solidFill>
                <a:schemeClr val="dk2"/>
              </a:solidFill>
              <a:latin typeface="Times New Roman"/>
              <a:ea typeface="Times New Roman"/>
              <a:cs typeface="Times New Roman"/>
              <a:sym typeface="Times New Roman"/>
            </a:endParaRPr>
          </a:p>
          <a:p>
            <a:pPr indent="0" lvl="0" marL="0" marR="38100" rtl="0" algn="l">
              <a:lnSpc>
                <a:spcPct val="100000"/>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Η Canva έχει κατηγοριοποιήσει τα γραφικά της στοιχεία σε "εικόνες", "πλέγματα", "γραφήματα", "πλαίσια", "σχήματα", "απεικονίσεις" και "εικονίδια". Κάτω από την καρτέλα "στοιχεία", θα βρείτε ένα εικονίδιο σχεδόν για κάθε θέση. Για να σας δώσουμε μια αίσθηση της ποικιλίας, δημιουργήσαμε τα γραφήματα μας χρησιμοποιώντας ορισμένα από τα στοιχεία που είναι διαθέσιμα στο Canva</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1"/>
              </a:buClr>
              <a:buSzPts val="2800"/>
              <a:buFont typeface="Trebuchet MS"/>
              <a:buNone/>
            </a:pPr>
            <a:r>
              <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a:buNone/>
            </a:pPr>
            <a:r>
              <a:rPr b="1" lang="en-US" sz="2800">
                <a:solidFill>
                  <a:schemeClr val="dk2"/>
                </a:solidFill>
                <a:latin typeface="Times"/>
                <a:ea typeface="Times"/>
                <a:cs typeface="Times"/>
                <a:sym typeface="Times"/>
              </a:rPr>
              <a:t>Κατεβάστε το αρχείο σας</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chemeClr val="dk2"/>
              </a:buClr>
              <a:buSzPts val="2800"/>
              <a:buFont typeface="Times New Roman"/>
              <a:buNone/>
            </a:pPr>
            <a:r>
              <a:rPr lang="en-US" sz="2800">
                <a:solidFill>
                  <a:schemeClr val="dk2"/>
                </a:solidFill>
                <a:latin typeface="Times New Roman"/>
                <a:ea typeface="Times New Roman"/>
                <a:cs typeface="Times New Roman"/>
                <a:sym typeface="Times New Roman"/>
              </a:rPr>
              <a:t>Όταν καταλήξετε στον τέλειο σχεδιασμό για το infographic σας, κάντε κλικ στο κουμπί λήψης για να εμφανιστεί μια λίστα με τους τύπους αρχείων.</a:t>
            </a:r>
            <a:endParaRPr sz="2800">
              <a:solidFill>
                <a:schemeClr val="dk2"/>
              </a:solidFill>
              <a:latin typeface="Times New Roman"/>
              <a:ea typeface="Times New Roman"/>
              <a:cs typeface="Times New Roman"/>
              <a:sym typeface="Times New Roman"/>
            </a:endParaRPr>
          </a:p>
          <a:p>
            <a:pPr indent="0" lvl="0" marL="0" marR="38100" rtl="0" algn="l">
              <a:lnSpc>
                <a:spcPct val="100000"/>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Δίπλα σε αυτό το κουμπί είναι οι επιλογές κοινής χρήσης και λήψης.</a:t>
            </a:r>
            <a:endParaRPr sz="2100">
              <a:solidFill>
                <a:srgbClr val="202124"/>
              </a:solidFill>
              <a:highlight>
                <a:srgbClr val="F8F9FA"/>
              </a:highlight>
            </a:endParaRPr>
          </a:p>
          <a:p>
            <a:pPr indent="0" lvl="0" marL="0" marR="0" rtl="0" algn="just">
              <a:lnSpc>
                <a:spcPct val="100000"/>
              </a:lnSpc>
              <a:spcBef>
                <a:spcPts val="0"/>
              </a:spcBef>
              <a:spcAft>
                <a:spcPts val="0"/>
              </a:spcAft>
              <a:buClr>
                <a:schemeClr val="dk2"/>
              </a:buClr>
              <a:buSzPts val="2800"/>
              <a:buFont typeface="Times New Roman"/>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800"/>
              <a:buFont typeface="Trebuchet MS"/>
              <a:buNone/>
            </a:pPr>
            <a:r>
              <a:t/>
            </a:r>
            <a:endParaRPr b="0" i="0" sz="2800" u="none" cap="none" strike="noStrike">
              <a:solidFill>
                <a:schemeClr val="dk2"/>
              </a:solidFill>
              <a:latin typeface="Times New Roman"/>
              <a:ea typeface="Times New Roman"/>
              <a:cs typeface="Times New Roman"/>
              <a:sym typeface="Times New Roman"/>
            </a:endParaRPr>
          </a:p>
        </p:txBody>
      </p:sp>
      <p:pic>
        <p:nvPicPr>
          <p:cNvPr descr="Στιγμιότυπο οθόνης 2022-12-02, 18.28.54" id="286" name="Google Shape;286;p20"/>
          <p:cNvPicPr preferRelativeResize="0"/>
          <p:nvPr/>
        </p:nvPicPr>
        <p:blipFill rotWithShape="1">
          <a:blip r:embed="rId3">
            <a:alphaModFix/>
          </a:blip>
          <a:srcRect b="0" l="0" r="0" t="0"/>
          <a:stretch/>
        </p:blipFill>
        <p:spPr>
          <a:xfrm>
            <a:off x="7411700" y="5360599"/>
            <a:ext cx="6864976" cy="3016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3200"/>
              <a:buNone/>
            </a:pPr>
            <a:r>
              <a:rPr lang="en-US"/>
              <a:t>Πρόσθετες Πηγές:</a:t>
            </a:r>
            <a:endParaRPr/>
          </a:p>
        </p:txBody>
      </p:sp>
      <p:sp>
        <p:nvSpPr>
          <p:cNvPr id="292" name="Google Shape;292;p21"/>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6</a:t>
            </a:r>
            <a:endParaRPr sz="2600"/>
          </a:p>
        </p:txBody>
      </p:sp>
      <p:pic>
        <p:nvPicPr>
          <p:cNvPr id="293" name="Google Shape;293;p21"/>
          <p:cNvPicPr preferRelativeResize="0"/>
          <p:nvPr/>
        </p:nvPicPr>
        <p:blipFill rotWithShape="1">
          <a:blip r:embed="rId3">
            <a:alphaModFix/>
          </a:blip>
          <a:srcRect b="0" l="0" r="0" t="0"/>
          <a:stretch/>
        </p:blipFill>
        <p:spPr>
          <a:xfrm>
            <a:off x="11512979" y="5067300"/>
            <a:ext cx="4771313" cy="3886200"/>
          </a:xfrm>
          <a:prstGeom prst="rect">
            <a:avLst/>
          </a:prstGeom>
          <a:noFill/>
          <a:ln>
            <a:noFill/>
          </a:ln>
        </p:spPr>
      </p:pic>
      <p:sp>
        <p:nvSpPr>
          <p:cNvPr id="294" name="Google Shape;294;p21"/>
          <p:cNvSpPr txBox="1"/>
          <p:nvPr/>
        </p:nvSpPr>
        <p:spPr>
          <a:xfrm>
            <a:off x="650875" y="2472055"/>
            <a:ext cx="9082500" cy="581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Ένα άλλο χρήσιμο εργαλείο για τη δημιουργία παρουσιάσεων, παιχνιδιών και χρήσιμου υλικού για την ηλεκτρονική σας τάξη είναι το Genially!</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Είναι ένα εργαλείο που βασίζεται στο web, διαθέσιμο σε δωρεάν έκδοση, που σας επιτρέπει να δημιουργείτε κινούμενα infographics, διαδραστικές παρουσιάσεις και ακόμη και παιχνίδια διαφυγής. Μπορείτε να χρησιμοποιήσετε αυτό το εργαλείο για να παρουσιάσετε περιεχόμενο στους μαθητές σας με διασκεδαστικό τρόπο.</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Ή προσφέρετέ το στους μαθητές σας ως οπτικό βοήθημα κατά τη διάρκεια των προφορικών τους παρουσιάσεων.</a:t>
            </a:r>
            <a:endParaRPr b="0" i="0" sz="2800" u="none" cap="none" strike="noStrike">
              <a:solidFill>
                <a:schemeClr val="dk2"/>
              </a:solidFill>
              <a:latin typeface="Times New Roman"/>
              <a:ea typeface="Times New Roman"/>
              <a:cs typeface="Times New Roman"/>
              <a:sym typeface="Times New Roman"/>
            </a:endParaRPr>
          </a:p>
        </p:txBody>
      </p:sp>
      <p:pic>
        <p:nvPicPr>
          <p:cNvPr descr="αρχείο λήψης (4)" id="295" name="Google Shape;295;p21"/>
          <p:cNvPicPr preferRelativeResize="0"/>
          <p:nvPr/>
        </p:nvPicPr>
        <p:blipFill rotWithShape="1">
          <a:blip r:embed="rId4">
            <a:alphaModFix/>
          </a:blip>
          <a:srcRect b="0" l="0" r="0" t="0"/>
          <a:stretch/>
        </p:blipFill>
        <p:spPr>
          <a:xfrm>
            <a:off x="11513185" y="1721485"/>
            <a:ext cx="4937760" cy="26085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2"/>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3200"/>
              <a:buNone/>
            </a:pPr>
            <a:r>
              <a:rPr lang="en-US"/>
              <a:t>Βασικά συμπεράσματα</a:t>
            </a:r>
            <a:endParaRPr/>
          </a:p>
        </p:txBody>
      </p:sp>
      <p:sp>
        <p:nvSpPr>
          <p:cNvPr id="301" name="Google Shape;301;p22"/>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12</a:t>
            </a:r>
            <a:endParaRPr sz="2600"/>
          </a:p>
        </p:txBody>
      </p:sp>
      <p:pic>
        <p:nvPicPr>
          <p:cNvPr id="302" name="Google Shape;302;p22"/>
          <p:cNvPicPr preferRelativeResize="0"/>
          <p:nvPr/>
        </p:nvPicPr>
        <p:blipFill rotWithShape="1">
          <a:blip r:embed="rId3">
            <a:alphaModFix/>
          </a:blip>
          <a:srcRect b="0" l="0" r="0" t="0"/>
          <a:stretch/>
        </p:blipFill>
        <p:spPr>
          <a:xfrm>
            <a:off x="8763000" y="2247900"/>
            <a:ext cx="6972695" cy="5145175"/>
          </a:xfrm>
          <a:prstGeom prst="rect">
            <a:avLst/>
          </a:prstGeom>
          <a:noFill/>
          <a:ln>
            <a:noFill/>
          </a:ln>
        </p:spPr>
      </p:pic>
      <p:sp>
        <p:nvSpPr>
          <p:cNvPr id="303" name="Google Shape;303;p22"/>
          <p:cNvSpPr txBox="1"/>
          <p:nvPr/>
        </p:nvSpPr>
        <p:spPr>
          <a:xfrm>
            <a:off x="2895600" y="2247900"/>
            <a:ext cx="5448000" cy="7696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Εξερευνήστε διαφορετικές πλατφόρμες, ποια ταιριάζει καλύτερα στις ανάγκες σας;</a:t>
            </a:r>
            <a:endParaRPr sz="2600">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2600"/>
              <a:buFont typeface="Times New Roman"/>
              <a:buAutoNum type="arabicPeriod"/>
            </a:pPr>
            <a:r>
              <a:t/>
            </a:r>
            <a:endParaRPr sz="2600">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Όταν επιλέξετε την πλατφόρμα σας, βεβαιωθείτε ότι κατανοείτε όλες τις δυνατότητες της – παρακολουθήστε βίντεο, διαβάστε οδηγίες και μιλήστε με άλλους που χρησιμοποιούν ήδη την ίδια πλατφόρμα.</a:t>
            </a:r>
            <a:endParaRPr sz="2600">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2600">
              <a:solidFill>
                <a:schemeClr val="dk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Χρησιμοποιήστε τη δημιουργικότητά σας!</a:t>
            </a:r>
            <a:endParaRPr sz="2100">
              <a:solidFill>
                <a:srgbClr val="202124"/>
              </a:solidFill>
              <a:highlight>
                <a:srgbClr val="F8F9FA"/>
              </a:highlight>
            </a:endParaRPr>
          </a:p>
          <a:p>
            <a:pPr indent="0" lvl="0" marL="457200" marR="0" rtl="0" algn="l">
              <a:lnSpc>
                <a:spcPct val="100000"/>
              </a:lnSpc>
              <a:spcBef>
                <a:spcPts val="0"/>
              </a:spcBef>
              <a:spcAft>
                <a:spcPts val="0"/>
              </a:spcAft>
              <a:buNone/>
            </a:pPr>
            <a:r>
              <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292100" lvl="0" marL="457200" marR="0" rtl="0" algn="l">
              <a:lnSpc>
                <a:spcPct val="100000"/>
              </a:lnSpc>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600"/>
              <a:buFont typeface="Trebuchet MS"/>
              <a:buNone/>
            </a:pPr>
            <a:r>
              <a:t/>
            </a:r>
            <a:endParaRPr b="0" i="0" sz="2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1471958" y="916305"/>
            <a:ext cx="14857588"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Times New Roman"/>
              <a:buNone/>
            </a:pPr>
            <a:r>
              <a:rPr lang="en-US" sz="3600"/>
              <a:t>Τί είναι το</a:t>
            </a:r>
            <a:r>
              <a:rPr lang="en-US" sz="3600"/>
              <a:t> Canva:</a:t>
            </a:r>
            <a:endParaRPr sz="3600"/>
          </a:p>
        </p:txBody>
      </p:sp>
      <p:sp>
        <p:nvSpPr>
          <p:cNvPr id="126" name="Google Shape;126;p3"/>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00000"/>
              </a:lnSpc>
              <a:spcBef>
                <a:spcPts val="0"/>
              </a:spcBef>
              <a:spcAft>
                <a:spcPts val="0"/>
              </a:spcAft>
              <a:buClr>
                <a:schemeClr val="lt1"/>
              </a:buClr>
              <a:buSzPct val="100000"/>
              <a:buNone/>
            </a:pPr>
            <a:r>
              <a:rPr lang="en-US"/>
              <a:t>Πώς να δημιουργήσετε εκπαιδευτικά βίντεο και παρουσιάσεις στο</a:t>
            </a:r>
            <a:r>
              <a:rPr lang="en-US"/>
              <a:t> Canva: </a:t>
            </a:r>
            <a:endParaRPr/>
          </a:p>
        </p:txBody>
      </p:sp>
      <p:sp>
        <p:nvSpPr>
          <p:cNvPr id="127" name="Google Shape;127;p3"/>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2</a:t>
            </a:r>
            <a:endParaRPr sz="2600"/>
          </a:p>
        </p:txBody>
      </p:sp>
      <p:sp>
        <p:nvSpPr>
          <p:cNvPr id="128" name="Google Shape;128;p3"/>
          <p:cNvSpPr txBox="1"/>
          <p:nvPr/>
        </p:nvSpPr>
        <p:spPr>
          <a:xfrm>
            <a:off x="1471930" y="2425065"/>
            <a:ext cx="15390600" cy="51924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Η</a:t>
            </a:r>
            <a:r>
              <a:rPr b="0" i="0" lang="en-US" sz="2800" u="none" cap="none" strike="noStrike">
                <a:solidFill>
                  <a:schemeClr val="dk1"/>
                </a:solidFill>
                <a:latin typeface="Times New Roman"/>
                <a:ea typeface="Times New Roman"/>
                <a:cs typeface="Times New Roman"/>
                <a:sym typeface="Times New Roman"/>
              </a:rPr>
              <a:t> Canva είναι μια αυστραλιανή πλατφόρμα γραφικού σχεδιασμού που χρησιμοποιείται </a:t>
            </a:r>
            <a:r>
              <a:rPr lang="en-US" sz="2800">
                <a:solidFill>
                  <a:schemeClr val="dk1"/>
                </a:solidFill>
                <a:latin typeface="Times New Roman"/>
                <a:ea typeface="Times New Roman"/>
                <a:cs typeface="Times New Roman"/>
                <a:sym typeface="Times New Roman"/>
              </a:rPr>
              <a:t>για τη</a:t>
            </a:r>
            <a:r>
              <a:rPr b="0" i="0" lang="en-US" sz="2800" u="none" cap="none" strike="noStrike">
                <a:solidFill>
                  <a:schemeClr val="dk1"/>
                </a:solidFill>
                <a:latin typeface="Times New Roman"/>
                <a:ea typeface="Times New Roman"/>
                <a:cs typeface="Times New Roman"/>
                <a:sym typeface="Times New Roman"/>
              </a:rPr>
              <a:t> δημιουργία γραφικών και παρουσιάσεων μέσων κοιν</a:t>
            </a:r>
            <a:r>
              <a:rPr lang="en-US" sz="2800">
                <a:solidFill>
                  <a:schemeClr val="dk1"/>
                </a:solidFill>
                <a:latin typeface="Times New Roman"/>
                <a:ea typeface="Times New Roman"/>
                <a:cs typeface="Times New Roman"/>
                <a:sym typeface="Times New Roman"/>
              </a:rPr>
              <a:t>ωνικής δικτύωσης.</a:t>
            </a:r>
            <a:endParaRPr sz="2100">
              <a:solidFill>
                <a:srgbClr val="202124"/>
              </a:solidFill>
              <a:highlight>
                <a:srgbClr val="F8F9FA"/>
              </a:highlight>
              <a:latin typeface="Times New Roman"/>
              <a:ea typeface="Times New Roman"/>
              <a:cs typeface="Times New Roman"/>
              <a:sym typeface="Times New Roman"/>
            </a:endParaRPr>
          </a:p>
          <a:p>
            <a:pPr indent="0" lvl="0" marL="0" marR="0" rtl="0" algn="just">
              <a:lnSpc>
                <a:spcPct val="100000"/>
              </a:lnSpc>
              <a:spcBef>
                <a:spcPts val="560"/>
              </a:spcBef>
              <a:spcAft>
                <a:spcPts val="0"/>
              </a:spcAft>
              <a:buClr>
                <a:schemeClr val="dk1"/>
              </a:buClr>
              <a:buSzPts val="2800"/>
              <a:buFont typeface="Trebuchet MS"/>
              <a:buNone/>
            </a:pPr>
            <a:r>
              <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  Η εφαρμογή περιλαμβάνει έτοιμα πρότυπα για χρήση από τους χρήστες και η πλατφόρμα είναι δωρεάν και προσφέρει συνδρομές επί πληρωμή, όπως Canva Pro και Canva for Enterprise για πρόσθετη λειτουργικότητα. Το 2021, η Canva κυκλοφόρησε ένα εργαλείο επεξεργασίας βίντεο.</a:t>
            </a:r>
            <a:endParaRPr sz="2800">
              <a:solidFill>
                <a:schemeClr val="dk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dk1"/>
              </a:buClr>
              <a:buSzPts val="2800"/>
              <a:buFont typeface="Trebuchet MS"/>
              <a:buNone/>
            </a:pPr>
            <a:r>
              <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  Οι χρήστες μπορούν επίσης να πληρώσουν για προϊόντα προς εκτύπωση και αποστολή. Η εταιρεία ανακοίνωσε ότι σκοπεύει να ανταγωνιστεί την Google και τη Microsoft στην κατηγορία λογισμικού γραφείου, με προϊόντα ιστοτόπων και λευκού πίνακα.</a:t>
            </a:r>
            <a:endParaRPr sz="2800">
              <a:solidFill>
                <a:schemeClr val="dk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p:txBody>
      </p:sp>
      <p:pic>
        <p:nvPicPr>
          <p:cNvPr descr="Canva_Logo" id="129" name="Google Shape;129;p3"/>
          <p:cNvPicPr preferRelativeResize="0"/>
          <p:nvPr/>
        </p:nvPicPr>
        <p:blipFill rotWithShape="1">
          <a:blip r:embed="rId3">
            <a:alphaModFix/>
          </a:blip>
          <a:srcRect b="0" l="0" r="0" t="0"/>
          <a:stretch/>
        </p:blipFill>
        <p:spPr>
          <a:xfrm>
            <a:off x="7640955" y="735330"/>
            <a:ext cx="3006090" cy="11487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idx="1" type="body"/>
          </p:nvPr>
        </p:nvSpPr>
        <p:spPr>
          <a:xfrm>
            <a:off x="890905" y="3094355"/>
            <a:ext cx="6661785" cy="5791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chemeClr val="dk1"/>
              </a:buClr>
              <a:buSzPts val="3600"/>
              <a:buNone/>
            </a:pPr>
            <a:r>
              <a:rPr b="1" lang="en-US" sz="3600" u="sng">
                <a:latin typeface="Times"/>
                <a:ea typeface="Times"/>
                <a:cs typeface="Times"/>
                <a:sym typeface="Times"/>
              </a:rPr>
              <a:t>Πλεονεκτήματα </a:t>
            </a:r>
            <a:endParaRPr/>
          </a:p>
          <a:p>
            <a:pPr indent="-342900" lvl="0" marL="342900" marR="0" rtl="0" algn="just">
              <a:lnSpc>
                <a:spcPct val="100000"/>
              </a:lnSpc>
              <a:spcBef>
                <a:spcPts val="400"/>
              </a:spcBef>
              <a:spcAft>
                <a:spcPts val="0"/>
              </a:spcAft>
              <a:buSzPts val="2000"/>
              <a:buFont typeface="Noto Sans Symbols"/>
              <a:buChar char="❖"/>
            </a:pPr>
            <a:r>
              <a:rPr lang="en-US" sz="2000"/>
              <a:t>Ακόμη και ένας μη σχεδιαστής μπορεί να γίνει σχεδιαστής χρησιμοποιώντας την Canva</a:t>
            </a:r>
            <a:endParaRPr sz="2000"/>
          </a:p>
          <a:p>
            <a:pPr indent="-342900" lvl="0" marL="342900" marR="0" rtl="0" algn="just">
              <a:lnSpc>
                <a:spcPct val="100000"/>
              </a:lnSpc>
              <a:spcBef>
                <a:spcPts val="400"/>
              </a:spcBef>
              <a:spcAft>
                <a:spcPts val="0"/>
              </a:spcAft>
              <a:buSzPts val="2000"/>
              <a:buFont typeface="Noto Sans Symbols"/>
              <a:buChar char="❖"/>
            </a:pPr>
            <a:r>
              <a:rPr lang="en-US" sz="2000"/>
              <a:t>Η</a:t>
            </a:r>
            <a:r>
              <a:rPr lang="en-US" sz="2000"/>
              <a:t> Canva είναι πολύ απλό στη χρήση και φιλικό προς το χρήστη</a:t>
            </a:r>
            <a:endParaRPr sz="2000"/>
          </a:p>
          <a:p>
            <a:pPr indent="-342900" lvl="0" marL="342900" marR="0" rtl="0" algn="just">
              <a:lnSpc>
                <a:spcPct val="100000"/>
              </a:lnSpc>
              <a:spcBef>
                <a:spcPts val="400"/>
              </a:spcBef>
              <a:spcAft>
                <a:spcPts val="0"/>
              </a:spcAft>
              <a:buSzPts val="2000"/>
              <a:buFont typeface="Noto Sans Symbols"/>
              <a:buChar char="❖"/>
            </a:pPr>
            <a:r>
              <a:rPr lang="en-US" sz="2000"/>
              <a:t>Η Canva παρέχει πρότυπα κοινωνικών μέσων</a:t>
            </a:r>
            <a:endParaRPr sz="2000"/>
          </a:p>
          <a:p>
            <a:pPr indent="-342900" lvl="0" marL="342900" marR="0" rtl="0" algn="just">
              <a:lnSpc>
                <a:spcPct val="100000"/>
              </a:lnSpc>
              <a:spcBef>
                <a:spcPts val="400"/>
              </a:spcBef>
              <a:spcAft>
                <a:spcPts val="0"/>
              </a:spcAft>
              <a:buSzPts val="2000"/>
              <a:buFont typeface="Noto Sans Symbols"/>
              <a:buChar char="❖"/>
            </a:pPr>
            <a:r>
              <a:rPr lang="en-US" sz="2000"/>
              <a:t>Η Canva είναι οικονομικό προς τον προϋπολογισμό</a:t>
            </a:r>
            <a:endParaRPr sz="2000"/>
          </a:p>
          <a:p>
            <a:pPr indent="-342900" lvl="0" marL="342900" marR="0" rtl="0" algn="just">
              <a:lnSpc>
                <a:spcPct val="100000"/>
              </a:lnSpc>
              <a:spcBef>
                <a:spcPts val="400"/>
              </a:spcBef>
              <a:spcAft>
                <a:spcPts val="0"/>
              </a:spcAft>
              <a:buSzPts val="2000"/>
              <a:buFont typeface="Noto Sans Symbols"/>
              <a:buChar char="❖"/>
            </a:pPr>
            <a:r>
              <a:rPr lang="en-US" sz="2000"/>
              <a:t>Η Canva προσφέρει μια ποικιλία προτύπων και στοιχείων</a:t>
            </a:r>
            <a:endParaRPr sz="2000"/>
          </a:p>
          <a:p>
            <a:pPr indent="-342900" lvl="0" marL="342900" marR="0" rtl="0" algn="just">
              <a:lnSpc>
                <a:spcPct val="100000"/>
              </a:lnSpc>
              <a:spcBef>
                <a:spcPts val="400"/>
              </a:spcBef>
              <a:spcAft>
                <a:spcPts val="0"/>
              </a:spcAft>
              <a:buSzPts val="2000"/>
              <a:buFont typeface="Noto Sans Symbols"/>
              <a:buChar char="❖"/>
            </a:pPr>
            <a:r>
              <a:rPr lang="en-US" sz="2000"/>
              <a:t>Τα πρότυπα μπορούν να τροποποιηθούν για να είναι πιο προσαρμοσμένα</a:t>
            </a:r>
            <a:endParaRPr sz="2000"/>
          </a:p>
          <a:p>
            <a:pPr indent="-342900" lvl="0" marL="342900" marR="0" rtl="0" algn="just">
              <a:lnSpc>
                <a:spcPct val="100000"/>
              </a:lnSpc>
              <a:spcBef>
                <a:spcPts val="400"/>
              </a:spcBef>
              <a:spcAft>
                <a:spcPts val="0"/>
              </a:spcAft>
              <a:buSzPts val="2000"/>
              <a:buFont typeface="Noto Sans Symbols"/>
              <a:buChar char="❖"/>
            </a:pPr>
            <a:r>
              <a:rPr lang="en-US" sz="2000"/>
              <a:t>Η Canva προσφέρει επαγγελματική εμφάνιση</a:t>
            </a:r>
            <a:endParaRPr sz="2000"/>
          </a:p>
          <a:p>
            <a:pPr indent="-342900" lvl="0" marL="342900" marR="0" rtl="0" algn="just">
              <a:lnSpc>
                <a:spcPct val="100000"/>
              </a:lnSpc>
              <a:spcBef>
                <a:spcPts val="400"/>
              </a:spcBef>
              <a:spcAft>
                <a:spcPts val="0"/>
              </a:spcAft>
              <a:buSzPts val="2000"/>
              <a:buFont typeface="Noto Sans Symbols"/>
              <a:buChar char="❖"/>
            </a:pPr>
            <a:r>
              <a:rPr lang="en-US" sz="2000"/>
              <a:t>Η Canva προσφέρει ένα στοκ φωτογραφιών</a:t>
            </a:r>
            <a:endParaRPr sz="2000"/>
          </a:p>
          <a:p>
            <a:pPr indent="-342900" lvl="0" marL="342900" marR="0" rtl="0" algn="just">
              <a:lnSpc>
                <a:spcPct val="100000"/>
              </a:lnSpc>
              <a:spcBef>
                <a:spcPts val="400"/>
              </a:spcBef>
              <a:spcAft>
                <a:spcPts val="0"/>
              </a:spcAft>
              <a:buSzPts val="2000"/>
              <a:buFont typeface="Noto Sans Symbols"/>
              <a:buChar char="❖"/>
            </a:pPr>
            <a:r>
              <a:rPr lang="en-US" sz="2000"/>
              <a:t>Πρόσβαση από ομάδα</a:t>
            </a:r>
            <a:endParaRPr sz="2000"/>
          </a:p>
          <a:p>
            <a:pPr indent="-342900" lvl="0" marL="342900" marR="0" rtl="0" algn="just">
              <a:lnSpc>
                <a:spcPct val="100000"/>
              </a:lnSpc>
              <a:spcBef>
                <a:spcPts val="400"/>
              </a:spcBef>
              <a:spcAft>
                <a:spcPts val="0"/>
              </a:spcAft>
              <a:buSzPts val="2000"/>
              <a:buFont typeface="Noto Sans Symbols"/>
              <a:buChar char="❖"/>
            </a:pPr>
            <a:r>
              <a:rPr lang="en-US" sz="2000"/>
              <a:t>Κοινοποίηση στα μέσα κοινωνικής δικτύωσης ή προγραμματισμός δραστηριοτήτων</a:t>
            </a:r>
            <a:endParaRPr/>
          </a:p>
          <a:p>
            <a:pPr indent="-165100" lvl="0" marL="342900" rtl="0" algn="just">
              <a:lnSpc>
                <a:spcPct val="100000"/>
              </a:lnSpc>
              <a:spcBef>
                <a:spcPts val="560"/>
              </a:spcBef>
              <a:spcAft>
                <a:spcPts val="0"/>
              </a:spcAft>
              <a:buClr>
                <a:schemeClr val="dk1"/>
              </a:buClr>
              <a:buSzPts val="2800"/>
              <a:buFont typeface="Noto Sans Symbols"/>
              <a:buNone/>
            </a:pPr>
            <a:r>
              <a:t/>
            </a:r>
            <a:endParaRPr/>
          </a:p>
        </p:txBody>
      </p:sp>
      <p:sp>
        <p:nvSpPr>
          <p:cNvPr id="135" name="Google Shape;135;p4"/>
          <p:cNvSpPr txBox="1"/>
          <p:nvPr>
            <p:ph idx="2" type="body"/>
          </p:nvPr>
        </p:nvSpPr>
        <p:spPr>
          <a:xfrm>
            <a:off x="11305540" y="3094355"/>
            <a:ext cx="6042546" cy="582588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None/>
            </a:pPr>
            <a:r>
              <a:rPr b="1" lang="en-US" sz="3600" u="sng">
                <a:latin typeface="Times"/>
                <a:ea typeface="Times"/>
                <a:cs typeface="Times"/>
                <a:sym typeface="Times"/>
              </a:rPr>
              <a:t>Μειονεκτήματα</a:t>
            </a:r>
            <a:endParaRPr sz="2500"/>
          </a:p>
          <a:p>
            <a:pPr indent="0" lvl="0" marL="0" marR="0" rtl="0" algn="just">
              <a:lnSpc>
                <a:spcPct val="100000"/>
              </a:lnSpc>
              <a:spcBef>
                <a:spcPts val="400"/>
              </a:spcBef>
              <a:spcAft>
                <a:spcPts val="0"/>
              </a:spcAft>
              <a:buSzPts val="2000"/>
              <a:buFont typeface="Noto Sans Symbols"/>
              <a:buChar char="❖"/>
            </a:pPr>
            <a:r>
              <a:rPr lang="en-US" sz="2000"/>
              <a:t> Το Στυλ Canva</a:t>
            </a:r>
            <a:endParaRPr sz="2000"/>
          </a:p>
          <a:p>
            <a:pPr indent="0" lvl="0" marL="0" marR="0" rtl="0" algn="just">
              <a:lnSpc>
                <a:spcPct val="100000"/>
              </a:lnSpc>
              <a:spcBef>
                <a:spcPts val="400"/>
              </a:spcBef>
              <a:spcAft>
                <a:spcPts val="0"/>
              </a:spcAft>
              <a:buSzPts val="2000"/>
              <a:buFont typeface="Noto Sans Symbols"/>
              <a:buChar char="❖"/>
            </a:pPr>
            <a:r>
              <a:rPr lang="en-US" sz="2000"/>
              <a:t> Περιορισμός στον αριθμό των προτύπων</a:t>
            </a:r>
            <a:endParaRPr sz="2000"/>
          </a:p>
          <a:p>
            <a:pPr indent="0" lvl="0" marL="0" marR="0" rtl="0" algn="just">
              <a:lnSpc>
                <a:spcPct val="100000"/>
              </a:lnSpc>
              <a:spcBef>
                <a:spcPts val="400"/>
              </a:spcBef>
              <a:spcAft>
                <a:spcPts val="0"/>
              </a:spcAft>
              <a:buSzPts val="2000"/>
              <a:buFont typeface="Noto Sans Symbols"/>
              <a:buChar char="❖"/>
            </a:pPr>
            <a:r>
              <a:rPr lang="en-US" sz="2000"/>
              <a:t> Ανησυχίες τυποποίησης</a:t>
            </a:r>
            <a:endParaRPr sz="2000"/>
          </a:p>
          <a:p>
            <a:pPr indent="0" lvl="0" marL="0" marR="0" rtl="0" algn="just">
              <a:lnSpc>
                <a:spcPct val="100000"/>
              </a:lnSpc>
              <a:spcBef>
                <a:spcPts val="400"/>
              </a:spcBef>
              <a:spcAft>
                <a:spcPts val="0"/>
              </a:spcAft>
              <a:buSzPts val="2000"/>
              <a:buFont typeface="Noto Sans Symbols"/>
              <a:buChar char="❖"/>
            </a:pPr>
            <a:r>
              <a:rPr lang="en-US" sz="2000"/>
              <a:t> Οι ρυθμίσεις εξαγωγής είναι περιορισμένες</a:t>
            </a:r>
            <a:endParaRPr sz="2000"/>
          </a:p>
          <a:p>
            <a:pPr indent="0" lvl="0" marL="0" marR="0" rtl="0" algn="just">
              <a:lnSpc>
                <a:spcPct val="100000"/>
              </a:lnSpc>
              <a:spcBef>
                <a:spcPts val="400"/>
              </a:spcBef>
              <a:spcAft>
                <a:spcPts val="0"/>
              </a:spcAft>
              <a:buSzPts val="2000"/>
              <a:buFont typeface="Noto Sans Symbols"/>
              <a:buChar char="❖"/>
            </a:pPr>
            <a:r>
              <a:rPr lang="en-US" sz="2000"/>
              <a:t> Δεν είναι δυνατή η λήψη αρχείων τύπου "Raw" στον υπολογιστή σας</a:t>
            </a:r>
            <a:endParaRPr sz="2000"/>
          </a:p>
          <a:p>
            <a:pPr indent="0" lvl="0" marL="0" marR="0" rtl="0" algn="just">
              <a:lnSpc>
                <a:spcPct val="100000"/>
              </a:lnSpc>
              <a:spcBef>
                <a:spcPts val="400"/>
              </a:spcBef>
              <a:spcAft>
                <a:spcPts val="0"/>
              </a:spcAft>
              <a:buSzPts val="2000"/>
              <a:buFont typeface="Noto Sans Symbols"/>
              <a:buChar char="❖"/>
            </a:pPr>
            <a:r>
              <a:rPr lang="en-US" sz="2000"/>
              <a:t> Η δωρεάν έκδοση είναι περιορισμένη</a:t>
            </a:r>
            <a:endParaRPr sz="2000"/>
          </a:p>
          <a:p>
            <a:pPr indent="0" lvl="0" marL="0" marR="0" rtl="0" algn="just">
              <a:lnSpc>
                <a:spcPct val="100000"/>
              </a:lnSpc>
              <a:spcBef>
                <a:spcPts val="400"/>
              </a:spcBef>
              <a:spcAft>
                <a:spcPts val="0"/>
              </a:spcAft>
              <a:buSzPts val="2000"/>
              <a:buFont typeface="Noto Sans Symbols"/>
              <a:buChar char="❖"/>
            </a:pPr>
            <a:r>
              <a:rPr lang="en-US" sz="2000"/>
              <a:t> Δεν μπορείτε να μετακινήσετε ένα σχέδιο σε άλλο σχέδιο</a:t>
            </a:r>
            <a:endParaRPr sz="2100">
              <a:solidFill>
                <a:srgbClr val="202124"/>
              </a:solidFill>
              <a:highlight>
                <a:srgbClr val="F8F9FA"/>
              </a:highlight>
              <a:latin typeface="Arial"/>
              <a:ea typeface="Arial"/>
              <a:cs typeface="Arial"/>
              <a:sym typeface="Arial"/>
            </a:endParaRPr>
          </a:p>
          <a:p>
            <a:pPr indent="0" lvl="0" marL="0" marR="0" rtl="0" algn="just">
              <a:lnSpc>
                <a:spcPct val="100000"/>
              </a:lnSpc>
              <a:spcBef>
                <a:spcPts val="400"/>
              </a:spcBef>
              <a:spcAft>
                <a:spcPts val="0"/>
              </a:spcAft>
              <a:buSzPts val="2000"/>
              <a:buFont typeface="Noto Sans Symbols"/>
              <a:buChar char="❖"/>
            </a:pPr>
            <a:r>
              <a:rPr lang="en-US" sz="2000"/>
              <a:t>Η πνευματική ιδιοκτησία ανήκει στην Canva</a:t>
            </a:r>
            <a:endParaRPr sz="2000"/>
          </a:p>
          <a:p>
            <a:pPr indent="0" lvl="0" marL="0" marR="0" rtl="0" algn="just">
              <a:lnSpc>
                <a:spcPct val="100000"/>
              </a:lnSpc>
              <a:spcBef>
                <a:spcPts val="400"/>
              </a:spcBef>
              <a:spcAft>
                <a:spcPts val="0"/>
              </a:spcAft>
              <a:buSzPts val="2000"/>
              <a:buFont typeface="Noto Sans Symbols"/>
              <a:buChar char="❖"/>
            </a:pPr>
            <a:r>
              <a:rPr lang="en-US" sz="2000"/>
              <a:t> Η Canva μπορεί να διαγράψει τον λογαριασμό σας ανά πάσα στιγμή</a:t>
            </a:r>
            <a:endParaRPr sz="2000"/>
          </a:p>
          <a:p>
            <a:pPr indent="0" lvl="0" marL="0" marR="0" rtl="0" algn="just">
              <a:lnSpc>
                <a:spcPct val="100000"/>
              </a:lnSpc>
              <a:spcBef>
                <a:spcPts val="400"/>
              </a:spcBef>
              <a:spcAft>
                <a:spcPts val="0"/>
              </a:spcAft>
              <a:buSzPts val="2000"/>
              <a:buFont typeface="Noto Sans Symbols"/>
              <a:buChar char="❖"/>
            </a:pPr>
            <a:r>
              <a:rPr lang="en-US" sz="2000"/>
              <a:t> Δεν είναι δυνατή η δημιουργία μοναδικών στοιχείων</a:t>
            </a:r>
            <a:endParaRPr/>
          </a:p>
        </p:txBody>
      </p:sp>
      <p:sp>
        <p:nvSpPr>
          <p:cNvPr id="136" name="Google Shape;136;p4"/>
          <p:cNvSpPr txBox="1"/>
          <p:nvPr>
            <p:ph idx="3" type="body"/>
          </p:nvPr>
        </p:nvSpPr>
        <p:spPr>
          <a:xfrm>
            <a:off x="890656" y="150865"/>
            <a:ext cx="7696200" cy="58446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37" name="Google Shape;137;p4"/>
          <p:cNvSpPr txBox="1"/>
          <p:nvPr>
            <p:ph idx="4" type="body"/>
          </p:nvPr>
        </p:nvSpPr>
        <p:spPr>
          <a:xfrm>
            <a:off x="42885" y="63522"/>
            <a:ext cx="762000" cy="7207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2</a:t>
            </a:r>
            <a:endParaRPr sz="2600"/>
          </a:p>
        </p:txBody>
      </p:sp>
      <p:pic>
        <p:nvPicPr>
          <p:cNvPr id="138" name="Google Shape;138;p4"/>
          <p:cNvPicPr preferRelativeResize="0"/>
          <p:nvPr/>
        </p:nvPicPr>
        <p:blipFill rotWithShape="1">
          <a:blip r:embed="rId3">
            <a:alphaModFix/>
          </a:blip>
          <a:srcRect b="0" l="0" r="0" t="0"/>
          <a:stretch/>
        </p:blipFill>
        <p:spPr>
          <a:xfrm>
            <a:off x="7860239" y="5810676"/>
            <a:ext cx="2568163" cy="2377646"/>
          </a:xfrm>
          <a:prstGeom prst="rect">
            <a:avLst/>
          </a:prstGeom>
          <a:noFill/>
          <a:ln>
            <a:noFill/>
          </a:ln>
        </p:spPr>
      </p:pic>
      <p:sp>
        <p:nvSpPr>
          <p:cNvPr id="139" name="Google Shape;139;p4"/>
          <p:cNvSpPr txBox="1"/>
          <p:nvPr/>
        </p:nvSpPr>
        <p:spPr>
          <a:xfrm>
            <a:off x="6983095" y="4597400"/>
            <a:ext cx="43224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i="1" lang="en-US" sz="2800">
                <a:solidFill>
                  <a:schemeClr val="dk2"/>
                </a:solidFill>
                <a:latin typeface="Trebuchet MS"/>
                <a:ea typeface="Trebuchet MS"/>
                <a:cs typeface="Trebuchet MS"/>
                <a:sym typeface="Trebuchet MS"/>
              </a:rPr>
              <a:t>Μπορείς να σκεφτείς και άλλα;</a:t>
            </a:r>
            <a:endParaRPr b="0" i="1" sz="32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3200"/>
              <a:buFont typeface="Arial"/>
              <a:buNone/>
            </a:pPr>
            <a:r>
              <a:t/>
            </a:r>
            <a:endParaRPr b="0" i="1" sz="32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3200"/>
              <a:buFont typeface="Arial"/>
              <a:buNone/>
            </a:pPr>
            <a:r>
              <a:rPr b="0" i="1" lang="en-US" sz="3200" u="none" cap="none" strike="noStrike">
                <a:solidFill>
                  <a:schemeClr val="dk2"/>
                </a:solidFill>
                <a:latin typeface="Trebuchet MS"/>
                <a:ea typeface="Trebuchet MS"/>
                <a:cs typeface="Trebuchet MS"/>
                <a:sym typeface="Trebuchet MS"/>
              </a:rPr>
              <a:t> </a:t>
            </a:r>
            <a:endParaRPr b="0" i="1" sz="3200" u="none" cap="none" strike="noStrike">
              <a:solidFill>
                <a:schemeClr val="dk2"/>
              </a:solidFill>
              <a:latin typeface="Trebuchet MS"/>
              <a:ea typeface="Trebuchet MS"/>
              <a:cs typeface="Trebuchet MS"/>
              <a:sym typeface="Trebuchet MS"/>
            </a:endParaRPr>
          </a:p>
        </p:txBody>
      </p:sp>
      <p:pic>
        <p:nvPicPr>
          <p:cNvPr descr="Canva_Logo" id="140" name="Google Shape;140;p4"/>
          <p:cNvPicPr preferRelativeResize="0"/>
          <p:nvPr/>
        </p:nvPicPr>
        <p:blipFill rotWithShape="1">
          <a:blip r:embed="rId4">
            <a:alphaModFix/>
          </a:blip>
          <a:srcRect b="0" l="0" r="0" t="0"/>
          <a:stretch/>
        </p:blipFill>
        <p:spPr>
          <a:xfrm>
            <a:off x="9645650" y="1416050"/>
            <a:ext cx="3006090" cy="1148715"/>
          </a:xfrm>
          <a:prstGeom prst="rect">
            <a:avLst/>
          </a:prstGeom>
          <a:noFill/>
          <a:ln>
            <a:noFill/>
          </a:ln>
        </p:spPr>
      </p:pic>
      <p:sp>
        <p:nvSpPr>
          <p:cNvPr id="141" name="Google Shape;141;p4"/>
          <p:cNvSpPr txBox="1"/>
          <p:nvPr>
            <p:ph type="title"/>
          </p:nvPr>
        </p:nvSpPr>
        <p:spPr>
          <a:xfrm>
            <a:off x="503840" y="1790474"/>
            <a:ext cx="13027800" cy="774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400"/>
              <a:buFont typeface="Times New Roman"/>
              <a:buNone/>
            </a:pPr>
            <a:r>
              <a:rPr lang="en-US"/>
              <a:t>Πλεονεκτήματα &amp; Μειονεκτήματα της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907225" y="723905"/>
            <a:ext cx="16306800" cy="1066800"/>
          </a:xfrm>
          <a:prstGeom prst="rect">
            <a:avLst/>
          </a:prstGeom>
          <a:noFill/>
          <a:ln>
            <a:noFill/>
          </a:ln>
        </p:spPr>
        <p:txBody>
          <a:bodyPr anchorCtr="0" anchor="ctr" bIns="45700" lIns="91425" spcFirstLastPara="1" rIns="91425" wrap="square" tIns="45700">
            <a:normAutofit fontScale="90000"/>
          </a:bodyPr>
          <a:lstStyle/>
          <a:p>
            <a:pPr indent="0" lvl="0" marL="0" marR="38100" rtl="0" algn="l">
              <a:lnSpc>
                <a:spcPct val="128571"/>
              </a:lnSpc>
              <a:spcBef>
                <a:spcPts val="0"/>
              </a:spcBef>
              <a:spcAft>
                <a:spcPts val="0"/>
              </a:spcAft>
              <a:buClr>
                <a:schemeClr val="dk1"/>
              </a:buClr>
              <a:buSzPct val="52380"/>
              <a:buFont typeface="Arial"/>
              <a:buNone/>
            </a:pPr>
            <a:r>
              <a:t/>
            </a:r>
            <a:endParaRPr sz="2100">
              <a:solidFill>
                <a:srgbClr val="202124"/>
              </a:solidFill>
              <a:highlight>
                <a:srgbClr val="F8F9FA"/>
              </a:highlight>
              <a:latin typeface="Arial"/>
              <a:ea typeface="Arial"/>
              <a:cs typeface="Arial"/>
              <a:sym typeface="Arial"/>
            </a:endParaRPr>
          </a:p>
          <a:p>
            <a:pPr indent="0" lvl="0" marL="0" rtl="0" algn="ctr">
              <a:lnSpc>
                <a:spcPct val="100000"/>
              </a:lnSpc>
              <a:spcBef>
                <a:spcPts val="0"/>
              </a:spcBef>
              <a:spcAft>
                <a:spcPts val="0"/>
              </a:spcAft>
              <a:buClr>
                <a:schemeClr val="dk2"/>
              </a:buClr>
              <a:buSzPct val="100000"/>
              <a:buFont typeface="Times"/>
              <a:buNone/>
            </a:pPr>
            <a:r>
              <a:rPr b="1" lang="en-US" sz="3100">
                <a:latin typeface="Times"/>
                <a:ea typeface="Times"/>
                <a:cs typeface="Times"/>
                <a:sym typeface="Times"/>
              </a:rPr>
              <a:t>Πώς να δημιουργήσετε ένα εκπαιδευτικό βιντεο στην </a:t>
            </a:r>
            <a:r>
              <a:rPr b="1" lang="en-US" sz="3100">
                <a:latin typeface="Times"/>
                <a:ea typeface="Times"/>
                <a:cs typeface="Times"/>
                <a:sym typeface="Times"/>
              </a:rPr>
              <a:t>canva: </a:t>
            </a:r>
            <a:r>
              <a:rPr b="1" lang="en-US">
                <a:latin typeface="Times"/>
                <a:ea typeface="Times"/>
                <a:cs typeface="Times"/>
                <a:sym typeface="Times"/>
              </a:rPr>
              <a:t> </a:t>
            </a:r>
            <a:endParaRPr b="1">
              <a:latin typeface="Times"/>
              <a:ea typeface="Times"/>
              <a:cs typeface="Times"/>
              <a:sym typeface="Times"/>
            </a:endParaRPr>
          </a:p>
        </p:txBody>
      </p:sp>
      <p:sp>
        <p:nvSpPr>
          <p:cNvPr id="147" name="Google Shape;147;p5"/>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48" name="Google Shape;148;p5"/>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149" name="Google Shape;149;p5"/>
          <p:cNvSpPr txBox="1"/>
          <p:nvPr/>
        </p:nvSpPr>
        <p:spPr>
          <a:xfrm>
            <a:off x="342900" y="2006900"/>
            <a:ext cx="17602200" cy="8157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Είναι δύσκολο να βρεις εργαλεία που να είναι πλούσια σε χαρακτηριστικά, ενώ ταυτόχρονα είναι αρκετά απλά ώστε να λειτουργήσουν σε μια τάξη γεμάτη μαθητές σε μια μόνο περίοδο.</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Ωστόσο, η Canva στην εκπάιδευση είναι ένα από αυτά τα εργαλεία. Οι μαθητές σε όλο τον κόσμο χρησιμοποιούν την Canva για να δημιουργήσουν, να επικοινωνήσουν και να επιδείξουν τη μάθησή τους οπτικά μέσω παρουσιάσεων, αφισών, κόμικς, γραφημάτων και άλλων.</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Οι εκπαιδευτικοί και οι διευθυντές σχολείων δημιουργούν καινοτόμα, υποστηρικτικά και δυναμικά περιβάλλοντα μάθησης σχεδιάζοντας αφίσες στην τάξη, εκπαιδευτικές παρουσιάσεις, ομαδικά έργα, ενημερωτικά δελτία, πιστοποιητικά μαθητών, προγράμματα μαθημάτων και άλλους εκπαιδευτικούς πόρους.</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Η Canva στην εκπαίδευση διαθέτει τόσες πολλές δυνατότητες για να εμπνεύσει τη μάθηση στην τάξη!</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Υπάρχουν ορισμένα ξεχωριστά χαρακτηριστικά που βοηθούν να ξεχωρίσετε τα εργαλεία βίντεο του Canva από άλλες επιλογές επεξεργασίας βίντεο εκεί έξω. Φυσικά, με έναν λογαριασμό εκπαίδευσης, όλες οι λειτουργίες Pro είναι ΔΩΡΕΑΝ.</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Times New Roman"/>
                <a:ea typeface="Times New Roman"/>
                <a:cs typeface="Times New Roman"/>
                <a:sym typeface="Times New Roman"/>
              </a:rPr>
              <a:t>Μπορείς να </a:t>
            </a:r>
            <a:r>
              <a:rPr lang="en-US" sz="2800">
                <a:solidFill>
                  <a:schemeClr val="dk2"/>
                </a:solidFill>
                <a:latin typeface="Times New Roman"/>
                <a:ea typeface="Times New Roman"/>
                <a:cs typeface="Times New Roman"/>
                <a:sym typeface="Times New Roman"/>
              </a:rPr>
              <a:t>δημιουργήσεις</a:t>
            </a:r>
            <a:r>
              <a:rPr lang="en-US" sz="2800">
                <a:solidFill>
                  <a:schemeClr val="dk2"/>
                </a:solidFill>
                <a:latin typeface="Times New Roman"/>
                <a:ea typeface="Times New Roman"/>
                <a:cs typeface="Times New Roman"/>
                <a:sym typeface="Times New Roman"/>
              </a:rPr>
              <a:t> τον εκπαιδευτικό </a:t>
            </a:r>
            <a:r>
              <a:rPr lang="en-US" sz="2800">
                <a:solidFill>
                  <a:schemeClr val="dk2"/>
                </a:solidFill>
                <a:latin typeface="Times New Roman"/>
                <a:ea typeface="Times New Roman"/>
                <a:cs typeface="Times New Roman"/>
                <a:sym typeface="Times New Roman"/>
              </a:rPr>
              <a:t>λογαριασμό</a:t>
            </a:r>
            <a:r>
              <a:rPr lang="en-US" sz="2800">
                <a:solidFill>
                  <a:schemeClr val="dk2"/>
                </a:solidFill>
                <a:latin typeface="Times New Roman"/>
                <a:ea typeface="Times New Roman"/>
                <a:cs typeface="Times New Roman"/>
                <a:sym typeface="Times New Roman"/>
              </a:rPr>
              <a:t> σου εδώ </a:t>
            </a:r>
            <a:r>
              <a:rPr b="0" i="0" lang="en-US" sz="2800" u="none" cap="none" strike="noStrike">
                <a:solidFill>
                  <a:schemeClr val="dk2"/>
                </a:solidFill>
                <a:latin typeface="Times New Roman"/>
                <a:ea typeface="Times New Roman"/>
                <a:cs typeface="Times New Roman"/>
                <a:sym typeface="Times New Roman"/>
              </a:rPr>
              <a:t>: https://www.canva.com/education/.</a:t>
            </a:r>
            <a:endParaRPr b="0" i="0" sz="28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816600" y="770720"/>
            <a:ext cx="163068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δημιουργήσεις ένα εκπαιδευτικό βίντεο στην </a:t>
            </a:r>
            <a:r>
              <a:rPr b="1" lang="en-US" sz="3100">
                <a:latin typeface="Times"/>
                <a:ea typeface="Times"/>
                <a:cs typeface="Times"/>
                <a:sym typeface="Times"/>
              </a:rPr>
              <a:t>canva: </a:t>
            </a:r>
            <a:r>
              <a:rPr b="1" lang="en-US">
                <a:latin typeface="Times"/>
                <a:ea typeface="Times"/>
                <a:cs typeface="Times"/>
                <a:sym typeface="Times"/>
              </a:rPr>
              <a:t> </a:t>
            </a:r>
            <a:endParaRPr b="1">
              <a:latin typeface="Times"/>
              <a:ea typeface="Times"/>
              <a:cs typeface="Times"/>
              <a:sym typeface="Times"/>
            </a:endParaRPr>
          </a:p>
        </p:txBody>
      </p:sp>
      <p:sp>
        <p:nvSpPr>
          <p:cNvPr id="155" name="Google Shape;155;p6"/>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56" name="Google Shape;156;p6"/>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157" name="Google Shape;157;p6"/>
          <p:cNvSpPr txBox="1"/>
          <p:nvPr/>
        </p:nvSpPr>
        <p:spPr>
          <a:xfrm>
            <a:off x="168910" y="1884345"/>
            <a:ext cx="17602200" cy="7172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Χρησιμοποιώντας τον λογαριασμό εκπαίδευσης για να δημιουργήσετε ένα βίντεο στην Canva, μπορείτε να χρησιμοποιήσετε τη δυνατότητα αλλαγής μεγέθους για να αλλάξετε άμεσα οποιαδήποτε μορφή και διαστάσεις βίντεο. Μπορείτε επίσης να συνεργαστείτε για την επεξεργασία βίντεο του ίδιου βίντεο ταυτόχρονα ως συνάδελφος ή ακόμα και μαθητής. Τέλος, μπορείτε να χρησιμοποιήσετε όλες αυτές τις λειτουργίες και ΠΕΡΙΣΣΟΤΕΡΑ από μια κινητή συσκευή.</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Με όλα αυτά τα εξαιρετικά χαρακτηριστικά, ίσως είναι καιρός να ελέγξετε τα εργαλεία βίντεο μέσα στο Canva.</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Ξεκινήστε ξεκινώντας ένα νέο έργο</a:t>
            </a:r>
            <a:endParaRPr sz="28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Από την αρχική σας σελίδα του Canva, μεταβείτε στο "Βίντεο" και επιλέξτε τον τύπο βίντεο που θέλετε να δημιουργήσετε (π.χ. βίντεο TikTok, προβολή διαφανειών βίντεο, κολάζ βίντεο, βίντεο YouTube, ιστορίες Instagram κ.λπ.). Αφού επιλέξετε το στυλ του βίντεό σας, μπορείτε να επιλέξετε από τις πολλές επιλογές προτύπου ή να ξεκινήσετε από ένα κενό έργο.</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Στιγμιότυπο οθόνης 2022-12-02, 16.46.45" id="158" name="Google Shape;158;p6"/>
          <p:cNvPicPr preferRelativeResize="0"/>
          <p:nvPr/>
        </p:nvPicPr>
        <p:blipFill rotWithShape="1">
          <a:blip r:embed="rId3">
            <a:alphaModFix/>
          </a:blip>
          <a:srcRect b="0" l="0" r="0" t="0"/>
          <a:stretch/>
        </p:blipFill>
        <p:spPr>
          <a:xfrm>
            <a:off x="5344363" y="6930227"/>
            <a:ext cx="6911674" cy="3271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81597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δημιουργήσεις ένα εκπαιδευτικό βίντεο στην canva: </a:t>
            </a:r>
            <a:r>
              <a:rPr b="1" lang="en-US">
                <a:latin typeface="Times"/>
                <a:ea typeface="Times"/>
                <a:cs typeface="Times"/>
                <a:sym typeface="Times"/>
              </a:rPr>
              <a:t> </a:t>
            </a:r>
            <a:endParaRPr b="1">
              <a:latin typeface="Times"/>
              <a:ea typeface="Times"/>
              <a:cs typeface="Times"/>
              <a:sym typeface="Times"/>
            </a:endParaRPr>
          </a:p>
        </p:txBody>
      </p:sp>
      <p:sp>
        <p:nvSpPr>
          <p:cNvPr id="164" name="Google Shape;164;p7"/>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65" name="Google Shape;165;p7"/>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166" name="Google Shape;166;p7"/>
          <p:cNvSpPr txBox="1"/>
          <p:nvPr/>
        </p:nvSpPr>
        <p:spPr>
          <a:xfrm>
            <a:off x="822325" y="1790700"/>
            <a:ext cx="8579400" cy="974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Χρησιμοποιήστε το έτοιμο πρότυπο Canva</a:t>
            </a:r>
            <a:endParaRPr b="1" sz="2800">
              <a:solidFill>
                <a:schemeClr val="dk2"/>
              </a:solidFill>
              <a:latin typeface="Times"/>
              <a:ea typeface="Times"/>
              <a:cs typeface="Times"/>
              <a:sym typeface="Times"/>
            </a:endParaRPr>
          </a:p>
          <a:p>
            <a:pPr indent="0" lvl="0" marL="0" marR="38100" rtl="0" algn="just">
              <a:lnSpc>
                <a:spcPct val="100000"/>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Το Canva διαθέτει μια ολόκληρη βιβλιοθήκη εικόνων βίντεο που μπορείτε να χρησιμοποιήσετε για τη δημιουργία πολυμέσων, όπως ακριβώς συμβαίνει με τις στατικές και τις κινούμενες εικόνες. Αυτό σημαίνει ότι μπορείτε να δημιουργήσετε ένα ολόκληρο έργο βίντεο χρησιμοποιώντας στοκ μέσα χωρίς να χρειάζεται ποτέ να τραβήξετε το δικό σας βίντεο. Αυτό μπορεί να είναι πραγματικά χρήσιμο εάν φτιάχνετε βίντεο για να τα δείξετε στους μαθητές στην τάξη σας, φτιάχνετε βίντεο προώθησης για το σύνολο ή το τμήμα σας, δημιουργείτε βίντεο για να παρουσιάσετε την ομάδα σας ή κάθε τραγούδι στη συναυλία σας ή ακόμα και αν κάνετε διαφημίσεις για επερχόμενες εκδηλώσεις.</a:t>
            </a:r>
            <a:endParaRPr sz="2100">
              <a:solidFill>
                <a:srgbClr val="202124"/>
              </a:solidFill>
              <a:highlight>
                <a:srgbClr val="F8F9FA"/>
              </a:highlight>
            </a:endParaRPr>
          </a:p>
          <a:p>
            <a:pPr indent="0" lvl="0" marL="0" marR="38100" rtl="0" algn="just">
              <a:lnSpc>
                <a:spcPct val="100000"/>
              </a:lnSpc>
              <a:spcBef>
                <a:spcPts val="0"/>
              </a:spcBef>
              <a:spcAft>
                <a:spcPts val="0"/>
              </a:spcAft>
              <a:buClr>
                <a:schemeClr val="dk1"/>
              </a:buClr>
              <a:buSzPts val="1100"/>
              <a:buFont typeface="Arial"/>
              <a:buNone/>
            </a:pPr>
            <a:r>
              <a:t/>
            </a:r>
            <a:endParaRPr sz="2100">
              <a:solidFill>
                <a:srgbClr val="202124"/>
              </a:solidFill>
              <a:highlight>
                <a:srgbClr val="F8F9FA"/>
              </a:highlight>
            </a:endParaRPr>
          </a:p>
          <a:p>
            <a:pPr indent="0" lvl="0" marL="0" marR="38100" rtl="0" algn="just">
              <a:lnSpc>
                <a:spcPct val="100000"/>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Μπορείτε εύκολα να πραγματοποιήσετε αναζήτηση σε βίντεο που είναι διαθέσιμα χρησιμοποιώντας φράσεις-κλειδιά όπως «παιδί που παίζει φλάουτο», «χειροκρότημα κοινού», «καλωσόρισμα» ή άλλες φράσεις κλειδιά που μπορεί να θέλετε να συμπεριλάβετε. Φροντίστε να φιλτράρετε τις επιλογές σας επιλέγοντας "βίντεο".</a:t>
            </a:r>
            <a:endParaRPr b="0" i="0" sz="2800" u="none" cap="none" strike="noStrike">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1 untitled" id="167" name="Google Shape;167;p7"/>
          <p:cNvPicPr preferRelativeResize="0"/>
          <p:nvPr/>
        </p:nvPicPr>
        <p:blipFill rotWithShape="1">
          <a:blip r:embed="rId3">
            <a:alphaModFix/>
          </a:blip>
          <a:srcRect b="0" l="0" r="0" t="0"/>
          <a:stretch/>
        </p:blipFill>
        <p:spPr>
          <a:xfrm>
            <a:off x="10439400" y="2251710"/>
            <a:ext cx="5583555" cy="644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81597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δημιουργήσεις ένα εκπαιδευτικό βίντεο στην canva: </a:t>
            </a:r>
            <a:r>
              <a:rPr b="1" lang="en-US">
                <a:latin typeface="Times"/>
                <a:ea typeface="Times"/>
                <a:cs typeface="Times"/>
                <a:sym typeface="Times"/>
              </a:rPr>
              <a:t> </a:t>
            </a:r>
            <a:r>
              <a:rPr b="1" lang="en-US">
                <a:latin typeface="Times"/>
                <a:ea typeface="Times"/>
                <a:cs typeface="Times"/>
                <a:sym typeface="Times"/>
              </a:rPr>
              <a:t> </a:t>
            </a:r>
            <a:endParaRPr b="1">
              <a:latin typeface="Times"/>
              <a:ea typeface="Times"/>
              <a:cs typeface="Times"/>
              <a:sym typeface="Times"/>
            </a:endParaRPr>
          </a:p>
        </p:txBody>
      </p:sp>
      <p:sp>
        <p:nvSpPr>
          <p:cNvPr id="173" name="Google Shape;173;p8"/>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74" name="Google Shape;174;p8"/>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175" name="Google Shape;175;p8"/>
          <p:cNvSpPr txBox="1"/>
          <p:nvPr/>
        </p:nvSpPr>
        <p:spPr>
          <a:xfrm>
            <a:off x="822325" y="1790700"/>
            <a:ext cx="6954000" cy="511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Προσθέστε το δικό σας περιεχόμενο</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Μπορείτε επίσης να επιλέξετε να ανεβάσετε τα δικά σας μέσα βίντεο (βίντεο που έχουν εγγραφεί σε ξεχωριστή συσκευή) ή μπορείτε να κάνετε εγγραφή απευθείας στο Canva. </a:t>
            </a:r>
            <a:r>
              <a:rPr lang="en-US" sz="2800">
                <a:solidFill>
                  <a:schemeClr val="dk2"/>
                </a:solidFill>
                <a:latin typeface="Times New Roman"/>
                <a:ea typeface="Times New Roman"/>
                <a:cs typeface="Times New Roman"/>
                <a:sym typeface="Times New Roman"/>
              </a:rPr>
              <a:t>Είτε έτσι είτε αλλιώς, θα χρειαστεί να πατήσετε "Μεταφόρτωση" στη γραμμή εργαλείων που βρίσκεται στην αριστερή πλευρά της οθόνης σχεδίασης.</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2Untitled" id="176" name="Google Shape;176;p8"/>
          <p:cNvPicPr preferRelativeResize="0"/>
          <p:nvPr/>
        </p:nvPicPr>
        <p:blipFill rotWithShape="1">
          <a:blip r:embed="rId3">
            <a:alphaModFix/>
          </a:blip>
          <a:srcRect b="0" l="0" r="0" t="0"/>
          <a:stretch/>
        </p:blipFill>
        <p:spPr>
          <a:xfrm>
            <a:off x="10161905" y="1959610"/>
            <a:ext cx="6679565" cy="4164965"/>
          </a:xfrm>
          <a:prstGeom prst="rect">
            <a:avLst/>
          </a:prstGeom>
          <a:noFill/>
          <a:ln>
            <a:noFill/>
          </a:ln>
        </p:spPr>
      </p:pic>
      <p:sp>
        <p:nvSpPr>
          <p:cNvPr id="177" name="Google Shape;177;p8"/>
          <p:cNvSpPr txBox="1"/>
          <p:nvPr/>
        </p:nvSpPr>
        <p:spPr>
          <a:xfrm>
            <a:off x="674370" y="6441440"/>
            <a:ext cx="9373200" cy="2955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US" sz="2100">
                <a:solidFill>
                  <a:srgbClr val="202124"/>
                </a:solidFill>
                <a:highlight>
                  <a:srgbClr val="F8F9FA"/>
                </a:highlight>
              </a:rPr>
              <a:t>Ό</a:t>
            </a:r>
            <a:r>
              <a:rPr lang="en-US" sz="2800">
                <a:solidFill>
                  <a:schemeClr val="dk2"/>
                </a:solidFill>
                <a:latin typeface="Times New Roman"/>
                <a:ea typeface="Times New Roman"/>
                <a:cs typeface="Times New Roman"/>
                <a:sym typeface="Times New Roman"/>
              </a:rPr>
              <a:t>πως και με άλλα πρότυπα, μπορείτε να εξατομικεύσετε το υλικό σύμφωνα με τις προτιμήσεις και τις ανάγκες σας χρησιμοποιώντας τα εργαλεία επεξεργασίας μόλις προστεθούν στο χρονοδιάγραμμα του βίντεο που βρίσκεται στο κάτω μέρος της οθόνης σχεδίασης.</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815975" y="723900"/>
            <a:ext cx="16306798"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100"/>
              <a:buFont typeface="Times"/>
              <a:buNone/>
            </a:pPr>
            <a:r>
              <a:rPr b="1" lang="en-US" sz="3100">
                <a:latin typeface="Times"/>
                <a:ea typeface="Times"/>
                <a:cs typeface="Times"/>
                <a:sym typeface="Times"/>
              </a:rPr>
              <a:t>Πώς να δημιουργήσεις ένα εκπαιδευτικό βίντεο στην canva: </a:t>
            </a:r>
            <a:r>
              <a:rPr b="1" lang="en-US">
                <a:latin typeface="Times"/>
                <a:ea typeface="Times"/>
                <a:cs typeface="Times"/>
                <a:sym typeface="Times"/>
              </a:rPr>
              <a:t>  </a:t>
            </a:r>
            <a:r>
              <a:rPr b="1" lang="en-US">
                <a:latin typeface="Times"/>
                <a:ea typeface="Times"/>
                <a:cs typeface="Times"/>
                <a:sym typeface="Times"/>
              </a:rPr>
              <a:t> </a:t>
            </a:r>
            <a:endParaRPr b="1">
              <a:latin typeface="Times"/>
              <a:ea typeface="Times"/>
              <a:cs typeface="Times"/>
              <a:sym typeface="Times"/>
            </a:endParaRPr>
          </a:p>
        </p:txBody>
      </p:sp>
      <p:sp>
        <p:nvSpPr>
          <p:cNvPr id="183" name="Google Shape;183;p9"/>
          <p:cNvSpPr txBox="1"/>
          <p:nvPr>
            <p:ph idx="2" type="body"/>
          </p:nvPr>
        </p:nvSpPr>
        <p:spPr>
          <a:xfrm>
            <a:off x="990600" y="114300"/>
            <a:ext cx="9448800" cy="609600"/>
          </a:xfrm>
          <a:prstGeom prst="rect">
            <a:avLst/>
          </a:prstGeom>
          <a:noFill/>
          <a:ln>
            <a:noFill/>
          </a:ln>
        </p:spPr>
        <p:txBody>
          <a:bodyPr anchorCtr="0" anchor="t" bIns="45700" lIns="91425" spcFirstLastPara="1" rIns="91425" wrap="square" tIns="45700">
            <a:normAutofit fontScale="70000"/>
          </a:bodyPr>
          <a:lstStyle/>
          <a:p>
            <a:pPr indent="0" lvl="0" marL="0" rtl="0" algn="l">
              <a:spcBef>
                <a:spcPts val="0"/>
              </a:spcBef>
              <a:spcAft>
                <a:spcPts val="0"/>
              </a:spcAft>
              <a:buClr>
                <a:schemeClr val="lt1"/>
              </a:buClr>
              <a:buSzPct val="100000"/>
              <a:buNone/>
            </a:pPr>
            <a:r>
              <a:rPr lang="en-US"/>
              <a:t>Πώς να δημιουργήσετε εκπαιδευτικά βίντεο και παρουσιάσεις στο Canva: </a:t>
            </a:r>
            <a:endParaRPr/>
          </a:p>
        </p:txBody>
      </p:sp>
      <p:sp>
        <p:nvSpPr>
          <p:cNvPr id="184" name="Google Shape;184;p9"/>
          <p:cNvSpPr txBox="1"/>
          <p:nvPr>
            <p:ph idx="3" type="body"/>
          </p:nvPr>
        </p:nvSpPr>
        <p:spPr>
          <a:xfrm>
            <a:off x="-10236" y="-30778"/>
            <a:ext cx="832513" cy="84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7F7F7"/>
              </a:buClr>
              <a:buSzPts val="2600"/>
              <a:buNone/>
            </a:pPr>
            <a:r>
              <a:rPr lang="en-US" sz="2600"/>
              <a:t>3</a:t>
            </a:r>
            <a:endParaRPr sz="2600"/>
          </a:p>
        </p:txBody>
      </p:sp>
      <p:sp>
        <p:nvSpPr>
          <p:cNvPr id="185" name="Google Shape;185;p9"/>
          <p:cNvSpPr txBox="1"/>
          <p:nvPr/>
        </p:nvSpPr>
        <p:spPr>
          <a:xfrm>
            <a:off x="822325" y="1790700"/>
            <a:ext cx="6954000" cy="7757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lang="en-US" sz="2800">
                <a:solidFill>
                  <a:schemeClr val="dk2"/>
                </a:solidFill>
                <a:latin typeface="Times"/>
                <a:ea typeface="Times"/>
                <a:cs typeface="Times"/>
                <a:sym typeface="Times"/>
              </a:rPr>
              <a:t>Επεξεργαστείτε το Περιεχόμενό σας</a:t>
            </a:r>
            <a:endParaRPr sz="2100">
              <a:solidFill>
                <a:srgbClr val="202124"/>
              </a:solidFill>
              <a:highlight>
                <a:srgbClr val="F8F9FA"/>
              </a:highlight>
            </a:endParaRPr>
          </a:p>
          <a:p>
            <a:pPr indent="0" lvl="0" marL="0" marR="0" rtl="0" algn="just">
              <a:lnSpc>
                <a:spcPct val="100000"/>
              </a:lnSpc>
              <a:spcBef>
                <a:spcPts val="0"/>
              </a:spcBef>
              <a:spcAft>
                <a:spcPts val="0"/>
              </a:spcAft>
              <a:buClr>
                <a:srgbClr val="000000"/>
              </a:buClr>
              <a:buSzPts val="2800"/>
              <a:buFont typeface="Arial"/>
              <a:buNone/>
            </a:pPr>
            <a:r>
              <a:t/>
            </a:r>
            <a:endParaRPr b="1" sz="2800">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Υπάρχουν τόσες πολλές επιλογές για να κάνετε τα βίντεό σας τέλεια στη διαδικασία επεξεργασίας χωρίς να απαιτείται εμπειρία επεξεργασίας! Στην πραγματικότητα, εάν είστε εξοικειωμένοι με την Canva, πολλά από τα εργαλεία λειτουργούν σχεδόν το ίδιο.</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Ακολουθούν μερικές γρήγορες συμβουλές που θα σας βοηθήσουν να ξεκινήσετε.</a:t>
            </a:r>
            <a:endParaRPr sz="2800">
              <a:solidFill>
                <a:schemeClr val="dk2"/>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lang="en-US" sz="2800">
                <a:solidFill>
                  <a:schemeClr val="dk2"/>
                </a:solidFill>
                <a:latin typeface="Times New Roman"/>
                <a:ea typeface="Times New Roman"/>
                <a:cs typeface="Times New Roman"/>
                <a:sym typeface="Times New Roman"/>
              </a:rPr>
              <a:t>Για περικοπή, αναστροφή ή κίνηση του βίντεό σας:</a:t>
            </a:r>
            <a:endParaRPr sz="2800">
              <a:solidFill>
                <a:schemeClr val="dk2"/>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2800">
                <a:solidFill>
                  <a:schemeClr val="dk2"/>
                </a:solidFill>
                <a:latin typeface="Times New Roman"/>
                <a:ea typeface="Times New Roman"/>
                <a:cs typeface="Times New Roman"/>
                <a:sym typeface="Times New Roman"/>
              </a:rPr>
              <a:t>Κάντε κλικ στο βίντεο στον χώρο σχεδιασμού. Μια γραμμή εργαλείων θα εμφανιστεί στο επάνω μέρος της οθόνης για να κάνετε αυτές τις προσαρμογές.</a:t>
            </a:r>
            <a:endParaRPr b="1" i="0" sz="2800" u="none" cap="none" strike="noStrike">
              <a:solidFill>
                <a:schemeClr val="dk2"/>
              </a:solidFill>
              <a:latin typeface="Times"/>
              <a:ea typeface="Times"/>
              <a:cs typeface="Times"/>
              <a:sym typeface="Time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3 Untitled" id="186" name="Google Shape;186;p9"/>
          <p:cNvPicPr preferRelativeResize="0"/>
          <p:nvPr/>
        </p:nvPicPr>
        <p:blipFill rotWithShape="1">
          <a:blip r:embed="rId3">
            <a:alphaModFix/>
          </a:blip>
          <a:srcRect b="0" l="0" r="0" t="0"/>
          <a:stretch/>
        </p:blipFill>
        <p:spPr>
          <a:xfrm>
            <a:off x="8463280" y="2513330"/>
            <a:ext cx="8545830" cy="5260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2022-12-02T16:35:52Z</dcterms:created>
  <dc:creator>Microsoft account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