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6"/>
  </p:handoutMasterIdLst>
  <p:sldIdLst>
    <p:sldId id="256" r:id="rId2"/>
    <p:sldId id="257" r:id="rId3"/>
    <p:sldId id="259" r:id="rId4"/>
    <p:sldId id="258" r:id="rId5"/>
    <p:sldId id="260" r:id="rId6"/>
    <p:sldId id="261" r:id="rId7"/>
    <p:sldId id="262" r:id="rId8"/>
    <p:sldId id="263" r:id="rId9"/>
    <p:sldId id="264" r:id="rId10"/>
    <p:sldId id="266" r:id="rId11"/>
    <p:sldId id="267" r:id="rId12"/>
    <p:sldId id="268" r:id="rId13"/>
    <p:sldId id="269" r:id="rId14"/>
    <p:sldId id="265"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Trebuchet MS" panose="020B070302020209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12E"/>
    <a:srgbClr val="831626"/>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6" autoAdjust="0"/>
    <p:restoredTop sz="94622" autoAdjust="0"/>
  </p:normalViewPr>
  <p:slideViewPr>
    <p:cSldViewPr>
      <p:cViewPr varScale="1">
        <p:scale>
          <a:sx n="70" d="100"/>
          <a:sy n="70" d="100"/>
        </p:scale>
        <p:origin x="9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64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80CD3-2410-44C5-8433-DB5FC490F6D0}" type="datetimeFigureOut">
              <a:rPr lang="en-US" smtClean="0"/>
              <a:t>1/26/23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6914D3-D8DC-4955-BA64-A520C460A50F}" type="slidenum">
              <a:rPr lang="en-US" smtClean="0"/>
              <a:t>‹#›</a:t>
            </a:fld>
            <a:endParaRPr lang="en-US"/>
          </a:p>
        </p:txBody>
      </p:sp>
    </p:spTree>
    <p:extLst>
      <p:ext uri="{BB962C8B-B14F-4D97-AF65-F5344CB8AC3E}">
        <p14:creationId xmlns:p14="http://schemas.microsoft.com/office/powerpoint/2010/main" val="1164368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3695700"/>
            <a:ext cx="10058400" cy="1470025"/>
          </a:xfrm>
        </p:spPr>
        <p:txBody>
          <a:bodyPr>
            <a:noAutofit/>
          </a:bodyPr>
          <a:lstStyle>
            <a:lvl1pPr algn="l">
              <a:defRPr sz="7200">
                <a:solidFill>
                  <a:schemeClr val="tx2"/>
                </a:solidFill>
                <a:latin typeface="Times New Roman" panose="02020603050405020304" pitchFamily="18" charset="0"/>
                <a:cs typeface="Times New Roman" panose="02020603050405020304" pitchFamily="18" charset="0"/>
              </a:defRPr>
            </a:lvl1pPr>
          </a:lstStyle>
          <a:p>
            <a:r>
              <a:rPr lang="en-US" dirty="0"/>
              <a:t>Title of the presentation</a:t>
            </a:r>
          </a:p>
        </p:txBody>
      </p:sp>
      <p:grpSp>
        <p:nvGrpSpPr>
          <p:cNvPr id="7" name="Group 2"/>
          <p:cNvGrpSpPr/>
          <p:nvPr userDrawn="1"/>
        </p:nvGrpSpPr>
        <p:grpSpPr>
          <a:xfrm>
            <a:off x="0" y="7601096"/>
            <a:ext cx="18288000" cy="2685904"/>
            <a:chOff x="0" y="0"/>
            <a:chExt cx="6186311" cy="908565"/>
          </a:xfrm>
          <a:solidFill>
            <a:schemeClr val="tx2"/>
          </a:solidFill>
        </p:grpSpPr>
        <p:sp>
          <p:nvSpPr>
            <p:cNvPr id="8" name="Freeform 3"/>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grpFill/>
          </p:spPr>
        </p:sp>
      </p:grpSp>
      <p:sp>
        <p:nvSpPr>
          <p:cNvPr id="11" name="Subtitle 2"/>
          <p:cNvSpPr>
            <a:spLocks noGrp="1"/>
          </p:cNvSpPr>
          <p:nvPr>
            <p:ph type="subTitle" idx="1" hasCustomPrompt="1"/>
          </p:nvPr>
        </p:nvSpPr>
        <p:spPr>
          <a:xfrm>
            <a:off x="990600" y="8647032"/>
            <a:ext cx="10058400" cy="594031"/>
          </a:xfrm>
        </p:spPr>
        <p:txBody>
          <a:bodyPr>
            <a:noAutofit/>
          </a:bodyPr>
          <a:lstStyle>
            <a:lvl1pPr marL="0" indent="0" algn="l">
              <a:buNone/>
              <a:defRPr sz="3600" b="1">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&amp; Date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644"/>
            <a:ext cx="5843067" cy="1225847"/>
          </a:xfrm>
          <a:prstGeom prst="rect">
            <a:avLst/>
          </a:prstGeom>
        </p:spPr>
      </p:pic>
      <p:pic>
        <p:nvPicPr>
          <p:cNvPr id="12" name="Picture 11"/>
          <p:cNvPicPr/>
          <p:nvPr userDrawn="1"/>
        </p:nvPicPr>
        <p:blipFill>
          <a:blip r:embed="rId3" cstate="print">
            <a:extLst>
              <a:ext uri="{28A0092B-C50C-407E-A947-70E740481C1C}">
                <a14:useLocalDpi xmlns:a14="http://schemas.microsoft.com/office/drawing/2010/main" val="0"/>
              </a:ext>
            </a:extLst>
          </a:blip>
          <a:stretch>
            <a:fillRect/>
          </a:stretch>
        </p:blipFill>
        <p:spPr>
          <a:xfrm>
            <a:off x="11734800" y="6743700"/>
            <a:ext cx="6553200" cy="3545006"/>
          </a:xfrm>
          <a:prstGeom prst="rect">
            <a:avLst/>
          </a:prstGeom>
        </p:spPr>
      </p:pic>
      <p:pic>
        <p:nvPicPr>
          <p:cNvPr id="14" name="Picture 13"/>
          <p:cNvPicPr/>
          <p:nvPr userDrawn="1"/>
        </p:nvPicPr>
        <p:blipFill rotWithShape="1">
          <a:blip r:embed="rId4" cstate="print">
            <a:extLst>
              <a:ext uri="{28A0092B-C50C-407E-A947-70E740481C1C}">
                <a14:useLocalDpi xmlns:a14="http://schemas.microsoft.com/office/drawing/2010/main" val="0"/>
              </a:ext>
            </a:extLst>
          </a:blip>
          <a:srcRect l="2819" t="20436" r="-2819" b="18256"/>
          <a:stretch/>
        </p:blipFill>
        <p:spPr>
          <a:xfrm>
            <a:off x="15392400" y="-8115"/>
            <a:ext cx="3057525" cy="18901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4200" y="2064874"/>
            <a:ext cx="2057400" cy="5851525"/>
          </a:xfrm>
        </p:spPr>
        <p:txBody>
          <a:bodyPr vert="eaVert"/>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0" y="2064874"/>
            <a:ext cx="6019800" cy="58515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0" y="0"/>
            <a:ext cx="847771" cy="847771"/>
            <a:chOff x="0" y="0"/>
            <a:chExt cx="1913890" cy="1913890"/>
          </a:xfrm>
          <a:solidFill>
            <a:schemeClr val="accent1"/>
          </a:solidFill>
        </p:grpSpPr>
        <p:sp>
          <p:nvSpPr>
            <p:cNvPr id="12"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0600" y="1424746"/>
            <a:ext cx="8229600" cy="1143000"/>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idx="1"/>
          </p:nvPr>
        </p:nvSpPr>
        <p:spPr>
          <a:xfrm>
            <a:off x="990600" y="2781300"/>
            <a:ext cx="16306800" cy="61722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grpSp>
        <p:nvGrpSpPr>
          <p:cNvPr id="9" name="Group 2"/>
          <p:cNvGrpSpPr/>
          <p:nvPr userDrawn="1"/>
        </p:nvGrpSpPr>
        <p:grpSpPr>
          <a:xfrm>
            <a:off x="3412" y="0"/>
            <a:ext cx="18288000" cy="847771"/>
            <a:chOff x="0" y="0"/>
            <a:chExt cx="6186311" cy="286777"/>
          </a:xfrm>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1" name="Group 4"/>
          <p:cNvGrpSpPr/>
          <p:nvPr userDrawn="1"/>
        </p:nvGrpSpPr>
        <p:grpSpPr>
          <a:xfrm>
            <a:off x="0" y="-4786"/>
            <a:ext cx="847771" cy="847771"/>
            <a:chOff x="1" y="-10805"/>
            <a:chExt cx="1913890" cy="1913890"/>
          </a:xfrm>
        </p:grpSpPr>
        <p:sp>
          <p:nvSpPr>
            <p:cNvPr id="12" name="Freeform 5"/>
            <p:cNvSpPr/>
            <p:nvPr/>
          </p:nvSpPr>
          <p:spPr>
            <a:xfrm>
              <a:off x="1" y="-10805"/>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a:ln>
              <a:solidFill>
                <a:schemeClr val="accent1"/>
              </a:solidFill>
            </a:ln>
          </p:spPr>
        </p:sp>
      </p:grpSp>
      <p:sp>
        <p:nvSpPr>
          <p:cNvPr id="19" name="Text Placeholder 18"/>
          <p:cNvSpPr>
            <a:spLocks noGrp="1"/>
          </p:cNvSpPr>
          <p:nvPr>
            <p:ph type="body" sz="quarter" idx="10" hasCustomPrompt="1"/>
          </p:nvPr>
        </p:nvSpPr>
        <p:spPr>
          <a:xfrm>
            <a:off x="990600" y="114300"/>
            <a:ext cx="9448800" cy="609600"/>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21" name="Text Placeholder 20"/>
          <p:cNvSpPr>
            <a:spLocks noGrp="1"/>
          </p:cNvSpPr>
          <p:nvPr>
            <p:ph type="body" sz="quarter" idx="11" hasCustomPrompt="1"/>
          </p:nvPr>
        </p:nvSpPr>
        <p:spPr>
          <a:xfrm>
            <a:off x="-10236" y="-30778"/>
            <a:ext cx="832513" cy="847771"/>
          </a:xfrm>
        </p:spPr>
        <p:txBody>
          <a:bodyPr>
            <a:noAutofit/>
          </a:bodyPr>
          <a:lstStyle>
            <a:lvl1pPr marL="0" indent="0">
              <a:buNone/>
              <a:defRPr sz="18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(I,II)</a:t>
            </a:r>
          </a:p>
        </p:txBody>
      </p:sp>
      <p:pic>
        <p:nvPicPr>
          <p:cNvPr id="13" name="Picture 12"/>
          <p:cNvPicPr/>
          <p:nvPr userDrawn="1"/>
        </p:nvPicPr>
        <p:blipFill rotWithShape="1">
          <a:blip r:embed="rId3"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3"/>
          <p:cNvSpPr/>
          <p:nvPr userDrawn="1"/>
        </p:nvSpPr>
        <p:spPr>
          <a:xfrm>
            <a:off x="0" y="-14216"/>
            <a:ext cx="18288000" cy="8801100"/>
          </a:xfrm>
          <a:custGeom>
            <a:avLst/>
            <a:gdLst/>
            <a:ahLst/>
            <a:cxnLst/>
            <a:rect l="l" t="t" r="r" b="b"/>
            <a:pathLst>
              <a:path w="6186311" h="2593322">
                <a:moveTo>
                  <a:pt x="0" y="0"/>
                </a:moveTo>
                <a:lnTo>
                  <a:pt x="6186311" y="0"/>
                </a:lnTo>
                <a:lnTo>
                  <a:pt x="6186311" y="2593322"/>
                </a:lnTo>
                <a:lnTo>
                  <a:pt x="0" y="2593322"/>
                </a:lnTo>
                <a:close/>
              </a:path>
            </a:pathLst>
          </a:custGeom>
          <a:solidFill>
            <a:schemeClr val="tx2">
              <a:lumMod val="20000"/>
              <a:lumOff val="80000"/>
            </a:schemeClr>
          </a:solidFill>
        </p:spPr>
      </p:sp>
      <p:sp>
        <p:nvSpPr>
          <p:cNvPr id="2" name="Title 1"/>
          <p:cNvSpPr>
            <a:spLocks noGrp="1"/>
          </p:cNvSpPr>
          <p:nvPr>
            <p:ph type="title" hasCustomPrompt="1"/>
          </p:nvPr>
        </p:nvSpPr>
        <p:spPr>
          <a:xfrm>
            <a:off x="845496" y="3705296"/>
            <a:ext cx="7772400" cy="1362075"/>
          </a:xfrm>
        </p:spPr>
        <p:txBody>
          <a:bodyPr anchor="t">
            <a:noAutofit/>
          </a:bodyPr>
          <a:lstStyle>
            <a:lvl1pPr algn="l">
              <a:defRPr sz="4400" b="1" cap="all" baseline="0">
                <a:solidFill>
                  <a:schemeClr val="tx2"/>
                </a:solidFill>
                <a:latin typeface="Times New Roman" panose="02020603050405020304" pitchFamily="18" charset="0"/>
                <a:cs typeface="Times New Roman" panose="02020603050405020304" pitchFamily="18" charset="0"/>
              </a:defRPr>
            </a:lvl1pPr>
          </a:lstStyle>
          <a:p>
            <a:r>
              <a:rPr lang="en-US" dirty="0"/>
              <a:t>Section Title &amp; Main Topics</a:t>
            </a:r>
          </a:p>
        </p:txBody>
      </p:sp>
      <p:grpSp>
        <p:nvGrpSpPr>
          <p:cNvPr id="14" name="Group 4"/>
          <p:cNvGrpSpPr/>
          <p:nvPr userDrawn="1"/>
        </p:nvGrpSpPr>
        <p:grpSpPr>
          <a:xfrm>
            <a:off x="0" y="0"/>
            <a:ext cx="847771" cy="847771"/>
            <a:chOff x="0" y="0"/>
            <a:chExt cx="1913890" cy="1913890"/>
          </a:xfrm>
          <a:solidFill>
            <a:schemeClr val="tx2"/>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a:ln>
              <a:solidFill>
                <a:schemeClr val="tx2"/>
              </a:solidFill>
            </a:ln>
          </p:spPr>
        </p:sp>
      </p:grpSp>
      <p:sp>
        <p:nvSpPr>
          <p:cNvPr id="3" name="Text Placeholder 2"/>
          <p:cNvSpPr>
            <a:spLocks noGrp="1"/>
          </p:cNvSpPr>
          <p:nvPr>
            <p:ph type="body" idx="1" hasCustomPrompt="1"/>
          </p:nvPr>
        </p:nvSpPr>
        <p:spPr>
          <a:xfrm>
            <a:off x="9571" y="26216"/>
            <a:ext cx="838200" cy="795337"/>
          </a:xfrm>
        </p:spPr>
        <p:txBody>
          <a:bodyPr anchor="b">
            <a:noAutofit/>
          </a:bodyPr>
          <a:lstStyle>
            <a:lvl1pPr marL="0" indent="0">
              <a:buNone/>
              <a:defRPr sz="1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Number</a:t>
            </a:r>
          </a:p>
        </p:txBody>
      </p:sp>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6471" y="-14216"/>
            <a:ext cx="8801100" cy="8801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7220" y="1790699"/>
            <a:ext cx="13027925" cy="774329"/>
          </a:xfrm>
        </p:spPr>
        <p:txBody>
          <a:bodyPr/>
          <a:lstStyle>
            <a:lvl1pPr algn="l">
              <a:defRPr>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Content Placeholder 2"/>
          <p:cNvSpPr>
            <a:spLocks noGrp="1"/>
          </p:cNvSpPr>
          <p:nvPr>
            <p:ph sz="half" idx="1"/>
          </p:nvPr>
        </p:nvSpPr>
        <p:spPr>
          <a:xfrm>
            <a:off x="2362200" y="2857500"/>
            <a:ext cx="6019800" cy="5791201"/>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372600" y="2840155"/>
            <a:ext cx="6042546" cy="5825889"/>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3" name="Group 4"/>
          <p:cNvGrpSpPr/>
          <p:nvPr userDrawn="1"/>
        </p:nvGrpSpPr>
        <p:grpSpPr>
          <a:xfrm>
            <a:off x="0" y="-7393"/>
            <a:ext cx="847771" cy="847771"/>
            <a:chOff x="89115" y="-2511063"/>
            <a:chExt cx="1913890" cy="1913890"/>
          </a:xfrm>
        </p:grpSpPr>
        <p:sp>
          <p:nvSpPr>
            <p:cNvPr id="14" name="Freeform 5"/>
            <p:cNvSpPr/>
            <p:nvPr/>
          </p:nvSpPr>
          <p:spPr>
            <a:xfrm>
              <a:off x="89115" y="-2511063"/>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6" name="Text Placeholder 15"/>
          <p:cNvSpPr>
            <a:spLocks noGrp="1"/>
          </p:cNvSpPr>
          <p:nvPr>
            <p:ph type="body" sz="quarter" idx="10"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8" name="Text Placeholder 17"/>
          <p:cNvSpPr>
            <a:spLocks noGrp="1"/>
          </p:cNvSpPr>
          <p:nvPr>
            <p:ph type="body" sz="quarter" idx="11"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38756" y="1399428"/>
            <a:ext cx="8229600" cy="1143000"/>
          </a:xfrm>
        </p:spPr>
        <p:txBody>
          <a:bodyPr/>
          <a:lstStyle>
            <a:lvl1pPr>
              <a:defRPr baseline="0">
                <a:solidFill>
                  <a:schemeClr val="tx2"/>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 name="Text Placeholder 2"/>
          <p:cNvSpPr>
            <a:spLocks noGrp="1"/>
          </p:cNvSpPr>
          <p:nvPr>
            <p:ph type="body" idx="1"/>
          </p:nvPr>
        </p:nvSpPr>
        <p:spPr>
          <a:xfrm>
            <a:off x="1727718" y="3070359"/>
            <a:ext cx="6859137"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728856" y="4000500"/>
            <a:ext cx="6858000"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276068" y="3094085"/>
            <a:ext cx="6851176" cy="639762"/>
          </a:xfrm>
        </p:spPr>
        <p:txBody>
          <a:bodyPr anchor="b"/>
          <a:lstStyle>
            <a:lvl1pPr marL="0" indent="0">
              <a:buNone/>
              <a:defRPr sz="2400" b="1">
                <a:solidFill>
                  <a:schemeClr val="accent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276068" y="4000500"/>
            <a:ext cx="6851176" cy="4763176"/>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2"/>
          <p:cNvGrpSpPr/>
          <p:nvPr userDrawn="1"/>
        </p:nvGrpSpPr>
        <p:grpSpPr>
          <a:xfrm>
            <a:off x="0" y="0"/>
            <a:ext cx="18288000" cy="847771"/>
            <a:chOff x="0" y="0"/>
            <a:chExt cx="6186311" cy="286777"/>
          </a:xfrm>
          <a:solidFill>
            <a:schemeClr val="tx2"/>
          </a:solidFill>
        </p:grpSpPr>
        <p:sp>
          <p:nvSpPr>
            <p:cNvPr id="13"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4" name="Group 4"/>
          <p:cNvGrpSpPr/>
          <p:nvPr userDrawn="1"/>
        </p:nvGrpSpPr>
        <p:grpSpPr>
          <a:xfrm>
            <a:off x="0" y="0"/>
            <a:ext cx="847771" cy="847771"/>
            <a:chOff x="0" y="0"/>
            <a:chExt cx="1913890" cy="1913890"/>
          </a:xfrm>
          <a:solidFill>
            <a:schemeClr val="accent1"/>
          </a:solidFill>
        </p:grpSpPr>
        <p:sp>
          <p:nvSpPr>
            <p:cNvPr id="1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6"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7" name="Text Placeholder 17"/>
          <p:cNvSpPr>
            <a:spLocks noGrp="1"/>
          </p:cNvSpPr>
          <p:nvPr>
            <p:ph type="body" sz="quarter" idx="14" hasCustomPrompt="1"/>
          </p:nvPr>
        </p:nvSpPr>
        <p:spPr>
          <a:xfrm>
            <a:off x="42885" y="82733"/>
            <a:ext cx="762000" cy="720725"/>
          </a:xfrm>
        </p:spPr>
        <p:txBody>
          <a:bodyPr>
            <a:noAutofit/>
          </a:bodyPr>
          <a:lstStyle>
            <a:lvl1pPr marL="0" indent="0">
              <a:buNone/>
              <a:defRPr sz="1400" b="1" baseline="0">
                <a:solidFill>
                  <a:srgbClr val="F7F7F7"/>
                </a:solidFill>
              </a:defRPr>
            </a:lvl1pPr>
          </a:lstStyle>
          <a:p>
            <a:pPr lvl="0"/>
            <a:r>
              <a:rPr lang="en-US" dirty="0"/>
              <a:t>Number (I, II)</a:t>
            </a:r>
          </a:p>
        </p:txBody>
      </p:sp>
      <p:pic>
        <p:nvPicPr>
          <p:cNvPr id="18" name="Picture 17"/>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4" name="Group 4"/>
          <p:cNvGrpSpPr/>
          <p:nvPr userDrawn="1"/>
        </p:nvGrpSpPr>
        <p:grpSpPr>
          <a:xfrm>
            <a:off x="0" y="7666388"/>
            <a:ext cx="18288000" cy="2685904"/>
            <a:chOff x="0" y="0"/>
            <a:chExt cx="6186311" cy="908565"/>
          </a:xfrm>
          <a:solidFill>
            <a:schemeClr val="accent6">
              <a:lumMod val="40000"/>
              <a:lumOff val="60000"/>
            </a:schemeClr>
          </a:solidFill>
        </p:grpSpPr>
        <p:sp>
          <p:nvSpPr>
            <p:cNvPr id="15" name="Freeform 5"/>
            <p:cNvSpPr/>
            <p:nvPr/>
          </p:nvSpPr>
          <p:spPr>
            <a:xfrm>
              <a:off x="0" y="0"/>
              <a:ext cx="6186311" cy="908565"/>
            </a:xfrm>
            <a:custGeom>
              <a:avLst/>
              <a:gdLst/>
              <a:ahLst/>
              <a:cxnLst/>
              <a:rect l="l" t="t" r="r" b="b"/>
              <a:pathLst>
                <a:path w="6186311" h="908565">
                  <a:moveTo>
                    <a:pt x="0" y="0"/>
                  </a:moveTo>
                  <a:lnTo>
                    <a:pt x="6186311" y="0"/>
                  </a:lnTo>
                  <a:lnTo>
                    <a:pt x="6186311" y="908565"/>
                  </a:lnTo>
                  <a:lnTo>
                    <a:pt x="0" y="908565"/>
                  </a:lnTo>
                  <a:close/>
                </a:path>
              </a:pathLst>
            </a:custGeom>
            <a:solidFill>
              <a:schemeClr val="accent1">
                <a:lumMod val="20000"/>
                <a:lumOff val="80000"/>
              </a:schemeClr>
            </a:solidFill>
          </p:spPr>
        </p:sp>
      </p:grpSp>
      <p:sp>
        <p:nvSpPr>
          <p:cNvPr id="16" name="TextBox 6"/>
          <p:cNvSpPr txBox="1"/>
          <p:nvPr userDrawn="1"/>
        </p:nvSpPr>
        <p:spPr>
          <a:xfrm>
            <a:off x="4343400" y="7934526"/>
            <a:ext cx="10012654" cy="2149627"/>
          </a:xfrm>
          <a:prstGeom prst="rect">
            <a:avLst/>
          </a:prstGeom>
        </p:spPr>
        <p:txBody>
          <a:bodyPr wrap="square" lIns="0" tIns="0" rIns="0" bIns="0" rtlCol="0" anchor="t">
            <a:spAutoFit/>
          </a:bodyPr>
          <a:lstStyle/>
          <a:p>
            <a:pPr>
              <a:lnSpc>
                <a:spcPct val="150000"/>
              </a:lnSpc>
            </a:pPr>
            <a:r>
              <a:rPr lang="en-US" sz="2400" i="1" dirty="0">
                <a:solidFill>
                  <a:schemeClr val="tx2"/>
                </a:solidFill>
                <a:latin typeface="Times New Roman" panose="02020603050405020304" pitchFamily="18" charset="0"/>
                <a:cs typeface="Times New Roman" panose="02020603050405020304" pitchFamily="18" charset="0"/>
              </a:rPr>
              <a:t>“</a:t>
            </a:r>
            <a:r>
              <a:rPr lang="en-GB" sz="2400" i="1" dirty="0">
                <a:solidFill>
                  <a:schemeClr val="tx2"/>
                </a:solidFill>
                <a:latin typeface="Times New Roman" panose="02020603050405020304" pitchFamily="18" charset="0"/>
                <a:cs typeface="Times New Roman" panose="02020603050405020304" pitchFamily="18" charset="0"/>
              </a:rPr>
              <a:t>This project has been funded with support from the European Commission.</a:t>
            </a:r>
            <a:endParaRPr lang="en-US" sz="2400" i="1" dirty="0">
              <a:solidFill>
                <a:schemeClr val="tx2"/>
              </a:solidFill>
              <a:latin typeface="Times New Roman" panose="02020603050405020304" pitchFamily="18" charset="0"/>
              <a:cs typeface="Times New Roman" panose="02020603050405020304" pitchFamily="18" charset="0"/>
            </a:endParaRPr>
          </a:p>
          <a:p>
            <a:pPr>
              <a:lnSpc>
                <a:spcPct val="150000"/>
              </a:lnSpc>
            </a:pPr>
            <a:r>
              <a:rPr lang="en-GB" sz="2400" i="1" dirty="0">
                <a:solidFill>
                  <a:schemeClr val="tx2"/>
                </a:solidFill>
                <a:latin typeface="Times New Roman" panose="02020603050405020304" pitchFamily="18" charset="0"/>
                <a:cs typeface="Times New Roman" panose="02020603050405020304" pitchFamily="18" charset="0"/>
              </a:rPr>
              <a:t>This publication reflects the views only of the author, and the Commission cannot be held responsible for any use which may be made of the information contained therein.”</a:t>
            </a:r>
            <a:endParaRPr lang="en-US" sz="2400" i="1" dirty="0">
              <a:solidFill>
                <a:schemeClr val="tx2"/>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87" y="8622210"/>
            <a:ext cx="3805441" cy="798363"/>
          </a:xfrm>
          <a:prstGeom prst="rect">
            <a:avLst/>
          </a:prstGeom>
        </p:spPr>
      </p:pic>
      <p:sp>
        <p:nvSpPr>
          <p:cNvPr id="17" name="TextBox 2"/>
          <p:cNvSpPr txBox="1"/>
          <p:nvPr userDrawn="1"/>
        </p:nvSpPr>
        <p:spPr>
          <a:xfrm>
            <a:off x="3429000" y="3030161"/>
            <a:ext cx="10592755" cy="3877985"/>
          </a:xfrm>
          <a:prstGeom prst="rect">
            <a:avLst/>
          </a:prstGeom>
        </p:spPr>
        <p:txBody>
          <a:bodyPr lIns="0" tIns="0" rIns="0" bIns="0" rtlCol="0" anchor="t">
            <a:spAutoFit/>
          </a:bodyPr>
          <a:lstStyle/>
          <a:p>
            <a:pPr algn="ctr">
              <a:lnSpc>
                <a:spcPct val="100000"/>
              </a:lnSpc>
            </a:pPr>
            <a:r>
              <a:rPr lang="en-US" sz="9600" spc="279" dirty="0">
                <a:solidFill>
                  <a:schemeClr val="tx2"/>
                </a:solidFill>
                <a:latin typeface="Times New Roman" panose="02020603050405020304" pitchFamily="18" charset="0"/>
                <a:cs typeface="Times New Roman" panose="02020603050405020304" pitchFamily="18" charset="0"/>
              </a:rPr>
              <a:t>Thank you for your attention!</a:t>
            </a:r>
          </a:p>
          <a:p>
            <a:pPr algn="ctr">
              <a:lnSpc>
                <a:spcPct val="100000"/>
              </a:lnSpc>
            </a:pPr>
            <a:endParaRPr lang="en-US" sz="6000" spc="279" dirty="0">
              <a:solidFill>
                <a:srgbClr val="831626"/>
              </a:solidFill>
              <a:latin typeface="Trebuchet MS" panose="020B0603020202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09688" cy="128084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02035" y="48715"/>
            <a:ext cx="1181100" cy="1181100"/>
          </a:xfrm>
          <a:prstGeom prst="rect">
            <a:avLst/>
          </a:prstGeom>
        </p:spPr>
      </p:pic>
      <p:grpSp>
        <p:nvGrpSpPr>
          <p:cNvPr id="9" name="Group 8"/>
          <p:cNvGrpSpPr/>
          <p:nvPr userDrawn="1"/>
        </p:nvGrpSpPr>
        <p:grpSpPr>
          <a:xfrm>
            <a:off x="-6711" y="-48715"/>
            <a:ext cx="18001156" cy="1288481"/>
            <a:chOff x="-6711" y="-48715"/>
            <a:chExt cx="18001156" cy="1288481"/>
          </a:xfrm>
        </p:grpSpPr>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0033" y="343773"/>
              <a:ext cx="1690688" cy="690129"/>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530969" y="185847"/>
              <a:ext cx="1490786" cy="1053919"/>
            </a:xfrm>
            <a:prstGeom prst="rect">
              <a:avLst/>
            </a:prstGeom>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6840200" y="137912"/>
              <a:ext cx="1154245" cy="1101854"/>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1" y="-48715"/>
              <a:ext cx="1309688" cy="1280840"/>
            </a:xfrm>
            <a:prstGeom prst="rect">
              <a:avLst/>
            </a:prstGeom>
          </p:spPr>
        </p:pic>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324" y="0"/>
              <a:ext cx="1181100" cy="1181100"/>
            </a:xfrm>
            <a:prstGeom prst="rect">
              <a:avLst/>
            </a:prstGeom>
          </p:spPr>
        </p:pic>
      </p:grpSp>
      <p:pic>
        <p:nvPicPr>
          <p:cNvPr id="32" name="Picture 31"/>
          <p:cNvPicPr/>
          <p:nvPr userDrawn="1"/>
        </p:nvPicPr>
        <p:blipFill rotWithShape="1">
          <a:blip r:embed="rId8" cstate="print">
            <a:extLst>
              <a:ext uri="{28A0092B-C50C-407E-A947-70E740481C1C}">
                <a14:useLocalDpi xmlns:a14="http://schemas.microsoft.com/office/drawing/2010/main" val="0"/>
              </a:ext>
            </a:extLst>
          </a:blip>
          <a:srcRect l="2819" t="20436" r="-2819" b="18256"/>
          <a:stretch/>
        </p:blipFill>
        <p:spPr>
          <a:xfrm>
            <a:off x="16154400" y="8201396"/>
            <a:ext cx="2295525" cy="124249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0200" y="2400300"/>
            <a:ext cx="3008313" cy="1162050"/>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8528050" y="2400300"/>
            <a:ext cx="5111750" cy="5853113"/>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410200" y="3562350"/>
            <a:ext cx="3008313" cy="4691063"/>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solidFill>
              <a:schemeClr val="tx2"/>
            </a:solidFill>
          </p:spPr>
        </p:sp>
      </p:grpSp>
      <p:grpSp>
        <p:nvGrpSpPr>
          <p:cNvPr id="12" name="Group 4"/>
          <p:cNvGrpSpPr/>
          <p:nvPr userDrawn="1"/>
        </p:nvGrpSpPr>
        <p:grpSpPr>
          <a:xfrm>
            <a:off x="0" y="0"/>
            <a:ext cx="847771" cy="847771"/>
            <a:chOff x="27495" y="-1889994"/>
            <a:chExt cx="1913890" cy="1913890"/>
          </a:xfrm>
        </p:grpSpPr>
        <p:sp>
          <p:nvSpPr>
            <p:cNvPr id="13" name="Freeform 5"/>
            <p:cNvSpPr/>
            <p:nvPr/>
          </p:nvSpPr>
          <p:spPr>
            <a:xfrm>
              <a:off x="27495" y="-1889994"/>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6664325"/>
            <a:ext cx="5486400" cy="566738"/>
          </a:xfrm>
        </p:spPr>
        <p:txBody>
          <a:bodyPr anchor="b"/>
          <a:lstStyle>
            <a:lvl1pPr algn="l">
              <a:defRPr sz="20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Picture Placeholder 2"/>
          <p:cNvSpPr>
            <a:spLocks noGrp="1"/>
          </p:cNvSpPr>
          <p:nvPr>
            <p:ph type="pic" idx="1"/>
          </p:nvPr>
        </p:nvSpPr>
        <p:spPr>
          <a:xfrm>
            <a:off x="6324600" y="2476500"/>
            <a:ext cx="5486400" cy="4114800"/>
          </a:xfrm>
        </p:spPr>
        <p:txBody>
          <a:bodyPr/>
          <a:lstStyle>
            <a:lvl1pPr marL="0" indent="0">
              <a:buNone/>
              <a:defRPr sz="3200">
                <a:latin typeface="Times New Roman" panose="02020603050405020304" pitchFamily="18" charset="0"/>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24600" y="7231063"/>
            <a:ext cx="5486400" cy="804862"/>
          </a:xfrm>
        </p:spPr>
        <p:txBody>
          <a:bodyPr/>
          <a:lstStyle>
            <a:lvl1pPr marL="0" indent="0">
              <a:buNone/>
              <a:defRPr sz="14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grpSp>
        <p:nvGrpSpPr>
          <p:cNvPr id="10" name="Group 2"/>
          <p:cNvGrpSpPr/>
          <p:nvPr userDrawn="1"/>
        </p:nvGrpSpPr>
        <p:grpSpPr>
          <a:xfrm>
            <a:off x="0" y="0"/>
            <a:ext cx="18288000" cy="847771"/>
            <a:chOff x="0" y="0"/>
            <a:chExt cx="6186311" cy="286777"/>
          </a:xfrm>
          <a:solidFill>
            <a:schemeClr val="tx2"/>
          </a:solidFill>
        </p:grpSpPr>
        <p:sp>
          <p:nvSpPr>
            <p:cNvPr id="11"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2" name="Group 4"/>
          <p:cNvGrpSpPr/>
          <p:nvPr userDrawn="1"/>
        </p:nvGrpSpPr>
        <p:grpSpPr>
          <a:xfrm>
            <a:off x="0" y="0"/>
            <a:ext cx="847771" cy="847771"/>
            <a:chOff x="0" y="0"/>
            <a:chExt cx="1913890" cy="1913890"/>
          </a:xfrm>
          <a:solidFill>
            <a:schemeClr val="accent1"/>
          </a:solidFill>
        </p:grpSpPr>
        <p:sp>
          <p:nvSpPr>
            <p:cNvPr id="13"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14"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5"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6" name="Picture 15"/>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0" y="2079659"/>
            <a:ext cx="8229600" cy="1143000"/>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4953000" y="3405221"/>
            <a:ext cx="8229600" cy="4525963"/>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2"/>
          <p:cNvGrpSpPr/>
          <p:nvPr userDrawn="1"/>
        </p:nvGrpSpPr>
        <p:grpSpPr>
          <a:xfrm>
            <a:off x="0" y="0"/>
            <a:ext cx="18288000" cy="847771"/>
            <a:chOff x="0" y="0"/>
            <a:chExt cx="6186311" cy="286777"/>
          </a:xfrm>
          <a:solidFill>
            <a:schemeClr val="tx2"/>
          </a:solidFill>
        </p:grpSpPr>
        <p:sp>
          <p:nvSpPr>
            <p:cNvPr id="10" name="Freeform 3"/>
            <p:cNvSpPr/>
            <p:nvPr/>
          </p:nvSpPr>
          <p:spPr>
            <a:xfrm>
              <a:off x="0" y="0"/>
              <a:ext cx="6186311" cy="286777"/>
            </a:xfrm>
            <a:custGeom>
              <a:avLst/>
              <a:gdLst/>
              <a:ahLst/>
              <a:cxnLst/>
              <a:rect l="l" t="t" r="r" b="b"/>
              <a:pathLst>
                <a:path w="6186311" h="286777">
                  <a:moveTo>
                    <a:pt x="0" y="0"/>
                  </a:moveTo>
                  <a:lnTo>
                    <a:pt x="6186311" y="0"/>
                  </a:lnTo>
                  <a:lnTo>
                    <a:pt x="6186311" y="286777"/>
                  </a:lnTo>
                  <a:lnTo>
                    <a:pt x="0" y="286777"/>
                  </a:lnTo>
                  <a:close/>
                </a:path>
              </a:pathLst>
            </a:custGeom>
            <a:grpFill/>
          </p:spPr>
        </p:sp>
      </p:grpSp>
      <p:grpSp>
        <p:nvGrpSpPr>
          <p:cNvPr id="11" name="Group 4"/>
          <p:cNvGrpSpPr/>
          <p:nvPr userDrawn="1"/>
        </p:nvGrpSpPr>
        <p:grpSpPr>
          <a:xfrm>
            <a:off x="-1" y="-2118"/>
            <a:ext cx="847771" cy="847771"/>
            <a:chOff x="-2" y="-1395307"/>
            <a:chExt cx="1913890" cy="1913890"/>
          </a:xfrm>
        </p:grpSpPr>
        <p:sp>
          <p:nvSpPr>
            <p:cNvPr id="12" name="Freeform 5"/>
            <p:cNvSpPr/>
            <p:nvPr/>
          </p:nvSpPr>
          <p:spPr>
            <a:xfrm>
              <a:off x="-2" y="-1395307"/>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accent1"/>
            </a:solidFill>
          </p:spPr>
        </p:sp>
      </p:grpSp>
      <p:sp>
        <p:nvSpPr>
          <p:cNvPr id="13" name="Text Placeholder 15"/>
          <p:cNvSpPr>
            <a:spLocks noGrp="1"/>
          </p:cNvSpPr>
          <p:nvPr>
            <p:ph type="body" sz="quarter" idx="13" hasCustomPrompt="1"/>
          </p:nvPr>
        </p:nvSpPr>
        <p:spPr>
          <a:xfrm>
            <a:off x="890656" y="150865"/>
            <a:ext cx="7696200" cy="584462"/>
          </a:xfrm>
        </p:spPr>
        <p:txBody>
          <a:bodyPr/>
          <a:lstStyle>
            <a:lvl1pPr marL="0" indent="0">
              <a:buNone/>
              <a:defRPr baseline="0">
                <a:solidFill>
                  <a:schemeClr val="bg1"/>
                </a:solidFill>
                <a:latin typeface="Times New Roman" panose="02020603050405020304" pitchFamily="18" charset="0"/>
                <a:cs typeface="Times New Roman" panose="02020603050405020304" pitchFamily="18" charset="0"/>
              </a:defRPr>
            </a:lvl1pPr>
          </a:lstStyle>
          <a:p>
            <a:pPr lvl="0"/>
            <a:r>
              <a:rPr lang="en-US" dirty="0"/>
              <a:t>Section Title</a:t>
            </a:r>
          </a:p>
        </p:txBody>
      </p:sp>
      <p:sp>
        <p:nvSpPr>
          <p:cNvPr id="14" name="Text Placeholder 17"/>
          <p:cNvSpPr>
            <a:spLocks noGrp="1"/>
          </p:cNvSpPr>
          <p:nvPr>
            <p:ph type="body" sz="quarter" idx="14" hasCustomPrompt="1"/>
          </p:nvPr>
        </p:nvSpPr>
        <p:spPr>
          <a:xfrm>
            <a:off x="42885" y="63522"/>
            <a:ext cx="762000" cy="720725"/>
          </a:xfrm>
        </p:spPr>
        <p:txBody>
          <a:bodyPr>
            <a:noAutofit/>
          </a:bodyPr>
          <a:lstStyle>
            <a:lvl1pPr marL="0" indent="0">
              <a:buNone/>
              <a:defRPr sz="1400" b="1" baseline="0">
                <a:solidFill>
                  <a:srgbClr val="F7F7F7"/>
                </a:solidFill>
                <a:latin typeface="Times New Roman" panose="02020603050405020304" pitchFamily="18" charset="0"/>
                <a:cs typeface="Times New Roman" panose="02020603050405020304" pitchFamily="18" charset="0"/>
              </a:defRPr>
            </a:lvl1pPr>
          </a:lstStyle>
          <a:p>
            <a:pPr lvl="0"/>
            <a:r>
              <a:rPr lang="en-US" dirty="0"/>
              <a:t>Number (I, II)</a:t>
            </a:r>
          </a:p>
        </p:txBody>
      </p:sp>
      <p:pic>
        <p:nvPicPr>
          <p:cNvPr id="15" name="Picture 14"/>
          <p:cNvPicPr/>
          <p:nvPr userDrawn="1"/>
        </p:nvPicPr>
        <p:blipFill rotWithShape="1">
          <a:blip r:embed="rId2" cstate="print">
            <a:extLst>
              <a:ext uri="{28A0092B-C50C-407E-A947-70E740481C1C}">
                <a14:useLocalDpi xmlns:a14="http://schemas.microsoft.com/office/drawing/2010/main" val="0"/>
              </a:ext>
            </a:extLst>
          </a:blip>
          <a:srcRect l="2819" t="20436" r="-2819" b="18256"/>
          <a:stretch/>
        </p:blipFill>
        <p:spPr>
          <a:xfrm>
            <a:off x="16149637" y="9044508"/>
            <a:ext cx="2295525" cy="12424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266572"/>
            <a:ext cx="3805441" cy="79836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VDDPoYOQYfM&amp;t=7s"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iagJnvy6lL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wikihow.tech/Add-Participants-to-the-Breakout-Room-in-Zoom"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edu.google.com/intl/ALL_uk/for-educators/product-guides/classroom/?modal_active=none"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Ενότητα 1</a:t>
            </a:r>
            <a:r>
              <a:rPr lang="en-US" dirty="0"/>
              <a:t>: </a:t>
            </a:r>
            <a:br>
              <a:rPr lang="en-US" dirty="0"/>
            </a:br>
            <a:r>
              <a:rPr lang="el-GR" dirty="0"/>
              <a:t>Διαδικτυακές πλατφόρμες διδασκαλίας</a:t>
            </a:r>
            <a:endParaRPr lang="en-US" dirty="0"/>
          </a:p>
        </p:txBody>
      </p:sp>
      <p:sp>
        <p:nvSpPr>
          <p:cNvPr id="3" name="Subtitle 2"/>
          <p:cNvSpPr>
            <a:spLocks noGrp="1"/>
          </p:cNvSpPr>
          <p:nvPr>
            <p:ph type="subTitle" idx="1"/>
          </p:nvPr>
        </p:nvSpPr>
        <p:spPr>
          <a:xfrm>
            <a:off x="1295400" y="8267700"/>
            <a:ext cx="10058400" cy="1447800"/>
          </a:xfrm>
        </p:spPr>
        <p:txBody>
          <a:bodyPr/>
          <a:lstStyle/>
          <a:p>
            <a:r>
              <a:rPr lang="en-US" dirty="0"/>
              <a:t>Eurospeak Limited</a:t>
            </a:r>
          </a:p>
          <a:p>
            <a:r>
              <a:rPr lang="el-GR" dirty="0"/>
              <a:t>Νοέμβριος</a:t>
            </a:r>
            <a:r>
              <a:rPr lang="en-US" dirty="0"/>
              <a:t> 2022</a:t>
            </a:r>
          </a:p>
        </p:txBody>
      </p:sp>
    </p:spTree>
    <p:extLst>
      <p:ext uri="{BB962C8B-B14F-4D97-AF65-F5344CB8AC3E}">
        <p14:creationId xmlns:p14="http://schemas.microsoft.com/office/powerpoint/2010/main" val="79263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2206-C91B-F0F9-C7E3-CC4C7527B923}"/>
              </a:ext>
            </a:extLst>
          </p:cNvPr>
          <p:cNvSpPr>
            <a:spLocks noGrp="1"/>
          </p:cNvSpPr>
          <p:nvPr>
            <p:ph type="title"/>
          </p:nvPr>
        </p:nvSpPr>
        <p:spPr>
          <a:xfrm>
            <a:off x="5029200" y="2198482"/>
            <a:ext cx="8229600" cy="1143000"/>
          </a:xfrm>
        </p:spPr>
        <p:txBody>
          <a:bodyPr>
            <a:normAutofit fontScale="90000"/>
          </a:bodyPr>
          <a:lstStyle/>
          <a:p>
            <a:r>
              <a:rPr lang="el-GR" dirty="0"/>
              <a:t>Τι είναι η </a:t>
            </a:r>
            <a:r>
              <a:rPr lang="en-GB" dirty="0"/>
              <a:t>Microsoft teams?</a:t>
            </a:r>
            <a:br>
              <a:rPr lang="en-GB" dirty="0"/>
            </a:br>
            <a:br>
              <a:rPr lang="en-GB" dirty="0"/>
            </a:br>
            <a:r>
              <a:rPr lang="el-GR" sz="2600" dirty="0"/>
              <a:t>Διαβάστε το παρακάτω κείμενο – Κάθε πρόταση έχει δυο επιλογές λέξεων – Καθώς διαβάζετε </a:t>
            </a:r>
            <a:r>
              <a:rPr lang="el-GR" sz="2700" dirty="0"/>
              <a:t>επιλέξτε την πιο κατάλληλη λέξη.</a:t>
            </a:r>
            <a:endParaRPr lang="en-GB" sz="2700" dirty="0"/>
          </a:p>
        </p:txBody>
      </p:sp>
      <p:sp>
        <p:nvSpPr>
          <p:cNvPr id="4" name="Text Placeholder 3">
            <a:extLst>
              <a:ext uri="{FF2B5EF4-FFF2-40B4-BE49-F238E27FC236}">
                <a16:creationId xmlns:a16="http://schemas.microsoft.com/office/drawing/2014/main" id="{E4921F39-75C8-ACC1-822C-D6A11A9088AE}"/>
              </a:ext>
            </a:extLst>
          </p:cNvPr>
          <p:cNvSpPr>
            <a:spLocks noGrp="1"/>
          </p:cNvSpPr>
          <p:nvPr>
            <p:ph type="body" sz="quarter" idx="13"/>
          </p:nvPr>
        </p:nvSpPr>
        <p:spPr/>
        <p:txBody>
          <a:bodyPr/>
          <a:lstStyle/>
          <a:p>
            <a:r>
              <a:rPr lang="en-GB" dirty="0"/>
              <a:t>Microsoft Teams:</a:t>
            </a:r>
          </a:p>
        </p:txBody>
      </p:sp>
      <p:sp>
        <p:nvSpPr>
          <p:cNvPr id="5" name="Text Placeholder 4">
            <a:extLst>
              <a:ext uri="{FF2B5EF4-FFF2-40B4-BE49-F238E27FC236}">
                <a16:creationId xmlns:a16="http://schemas.microsoft.com/office/drawing/2014/main" id="{DBD30B9E-2F0F-E167-5AAD-0E6D1C744957}"/>
              </a:ext>
            </a:extLst>
          </p:cNvPr>
          <p:cNvSpPr>
            <a:spLocks noGrp="1"/>
          </p:cNvSpPr>
          <p:nvPr>
            <p:ph type="body" sz="quarter" idx="14"/>
          </p:nvPr>
        </p:nvSpPr>
        <p:spPr/>
        <p:txBody>
          <a:bodyPr/>
          <a:lstStyle/>
          <a:p>
            <a:r>
              <a:rPr lang="en-GB" sz="2600" dirty="0"/>
              <a:t>9</a:t>
            </a:r>
          </a:p>
        </p:txBody>
      </p:sp>
      <p:pic>
        <p:nvPicPr>
          <p:cNvPr id="7" name="Picture 6">
            <a:extLst>
              <a:ext uri="{FF2B5EF4-FFF2-40B4-BE49-F238E27FC236}">
                <a16:creationId xmlns:a16="http://schemas.microsoft.com/office/drawing/2014/main" id="{3B6AC2EB-731D-3443-DA5D-DFF5FE66271C}"/>
              </a:ext>
            </a:extLst>
          </p:cNvPr>
          <p:cNvPicPr>
            <a:picLocks noChangeAspect="1"/>
          </p:cNvPicPr>
          <p:nvPr/>
        </p:nvPicPr>
        <p:blipFill>
          <a:blip r:embed="rId2"/>
          <a:stretch>
            <a:fillRect/>
          </a:stretch>
        </p:blipFill>
        <p:spPr>
          <a:xfrm>
            <a:off x="1828800" y="1409153"/>
            <a:ext cx="2758679" cy="2568163"/>
          </a:xfrm>
          <a:prstGeom prst="rect">
            <a:avLst/>
          </a:prstGeom>
        </p:spPr>
      </p:pic>
      <p:sp>
        <p:nvSpPr>
          <p:cNvPr id="8" name="TextBox 7">
            <a:extLst>
              <a:ext uri="{FF2B5EF4-FFF2-40B4-BE49-F238E27FC236}">
                <a16:creationId xmlns:a16="http://schemas.microsoft.com/office/drawing/2014/main" id="{1AC8ABA7-F670-52F7-F293-FD0E28A1A0B1}"/>
              </a:ext>
            </a:extLst>
          </p:cNvPr>
          <p:cNvSpPr txBox="1"/>
          <p:nvPr/>
        </p:nvSpPr>
        <p:spPr>
          <a:xfrm>
            <a:off x="1828800" y="5143500"/>
            <a:ext cx="14706600" cy="4739759"/>
          </a:xfrm>
          <a:prstGeom prst="rect">
            <a:avLst/>
          </a:prstGeom>
          <a:noFill/>
        </p:spPr>
        <p:txBody>
          <a:bodyPr wrap="square" rtlCol="0">
            <a:spAutoFit/>
          </a:bodyPr>
          <a:lstStyle/>
          <a:p>
            <a:pPr algn="just"/>
            <a:r>
              <a:rPr lang="el-GR" sz="2400" dirty="0">
                <a:latin typeface="Times New Roman" panose="02020603050405020304" pitchFamily="18" charset="0"/>
                <a:cs typeface="Times New Roman" panose="02020603050405020304" pitchFamily="18" charset="0"/>
              </a:rPr>
              <a:t>Η </a:t>
            </a:r>
            <a:r>
              <a:rPr lang="en-GB" sz="2400" dirty="0">
                <a:latin typeface="Times New Roman" panose="02020603050405020304" pitchFamily="18" charset="0"/>
                <a:cs typeface="Times New Roman" panose="02020603050405020304" pitchFamily="18" charset="0"/>
              </a:rPr>
              <a:t>Microsoft teams </a:t>
            </a:r>
            <a:r>
              <a:rPr lang="el-GR" sz="2400" dirty="0">
                <a:latin typeface="Times New Roman" panose="02020603050405020304" pitchFamily="18" charset="0"/>
                <a:cs typeface="Times New Roman" panose="02020603050405020304" pitchFamily="18" charset="0"/>
              </a:rPr>
              <a:t>είναι μέρος του προγράμματος </a:t>
            </a:r>
            <a:r>
              <a:rPr lang="en-GB" sz="2400" dirty="0">
                <a:latin typeface="Times New Roman" panose="02020603050405020304" pitchFamily="18" charset="0"/>
                <a:cs typeface="Times New Roman" panose="02020603050405020304" pitchFamily="18" charset="0"/>
              </a:rPr>
              <a:t>Office 1. </a:t>
            </a:r>
            <a:r>
              <a:rPr lang="en-GB" sz="2400" dirty="0">
                <a:solidFill>
                  <a:srgbClr val="00B050"/>
                </a:solidFill>
                <a:latin typeface="Times New Roman" panose="02020603050405020304" pitchFamily="18" charset="0"/>
                <a:cs typeface="Times New Roman" panose="02020603050405020304" pitchFamily="18" charset="0"/>
              </a:rPr>
              <a:t>365 / 356</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Είναι δημοφιλές εργαλείο που χρησιμοποιείται για συνεργασία μεταξύ ατόμων και συνεδριάσεις</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Σε πρώτο στάδιο η </a:t>
            </a:r>
            <a:r>
              <a:rPr lang="en-GB" sz="2400" dirty="0">
                <a:latin typeface="Times New Roman" panose="02020603050405020304" pitchFamily="18" charset="0"/>
                <a:cs typeface="Times New Roman" panose="02020603050405020304" pitchFamily="18" charset="0"/>
              </a:rPr>
              <a:t>teams </a:t>
            </a:r>
            <a:r>
              <a:rPr lang="el-GR" sz="2400" dirty="0">
                <a:latin typeface="Times New Roman" panose="02020603050405020304" pitchFamily="18" charset="0"/>
                <a:cs typeface="Times New Roman" panose="02020603050405020304" pitchFamily="18" charset="0"/>
              </a:rPr>
              <a:t>στόχευε σε </a:t>
            </a:r>
            <a:r>
              <a:rPr lang="en-GB" sz="2400" dirty="0">
                <a:latin typeface="Times New Roman" panose="02020603050405020304" pitchFamily="18" charset="0"/>
                <a:cs typeface="Times New Roman" panose="02020603050405020304" pitchFamily="18" charset="0"/>
              </a:rPr>
              <a:t>2. </a:t>
            </a:r>
            <a:r>
              <a:rPr lang="el-GR" sz="2400" dirty="0">
                <a:solidFill>
                  <a:srgbClr val="00B050"/>
                </a:solidFill>
                <a:latin typeface="Times New Roman" panose="02020603050405020304" pitchFamily="18" charset="0"/>
                <a:cs typeface="Times New Roman" panose="02020603050405020304" pitchFamily="18" charset="0"/>
              </a:rPr>
              <a:t>νοσοκομεία</a:t>
            </a:r>
            <a:r>
              <a:rPr lang="en-GB" sz="2400" dirty="0">
                <a:solidFill>
                  <a:srgbClr val="00B050"/>
                </a:solidFill>
                <a:latin typeface="Times New Roman" panose="02020603050405020304" pitchFamily="18" charset="0"/>
                <a:cs typeface="Times New Roman" panose="02020603050405020304" pitchFamily="18" charset="0"/>
              </a:rPr>
              <a:t> / </a:t>
            </a:r>
            <a:r>
              <a:rPr lang="el-GR" sz="2400" dirty="0">
                <a:solidFill>
                  <a:srgbClr val="00B050"/>
                </a:solidFill>
                <a:latin typeface="Times New Roman" panose="02020603050405020304" pitchFamily="18" charset="0"/>
                <a:cs typeface="Times New Roman" panose="02020603050405020304" pitchFamily="18" charset="0"/>
              </a:rPr>
              <a:t>επιχειρήσεις</a:t>
            </a:r>
            <a:r>
              <a:rPr lang="en-GB" sz="2400" dirty="0">
                <a:solidFill>
                  <a:srgbClr val="00B050"/>
                </a:solidFill>
                <a:latin typeface="Times New Roman" panose="02020603050405020304" pitchFamily="18" charset="0"/>
                <a:cs typeface="Times New Roman" panose="02020603050405020304" pitchFamily="18" charset="0"/>
              </a:rPr>
              <a:t>,</a:t>
            </a:r>
            <a:r>
              <a:rPr lang="en-GB" sz="2400" dirty="0">
                <a:solidFill>
                  <a:srgbClr val="FF0000"/>
                </a:solidFill>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ωστόσο, μετά την πανδημία, διάφορες επιχειρήσεις άρχισαν να αντιλαμβάνονται τα </a:t>
            </a:r>
            <a:r>
              <a:rPr lang="en-GB" sz="2400" dirty="0">
                <a:latin typeface="Times New Roman" panose="02020603050405020304" pitchFamily="18" charset="0"/>
                <a:cs typeface="Times New Roman" panose="02020603050405020304" pitchFamily="18" charset="0"/>
              </a:rPr>
              <a:t>3. </a:t>
            </a:r>
            <a:r>
              <a:rPr lang="el-GR" sz="2400" dirty="0">
                <a:solidFill>
                  <a:srgbClr val="00B050"/>
                </a:solidFill>
                <a:latin typeface="Times New Roman" panose="02020603050405020304" pitchFamily="18" charset="0"/>
                <a:cs typeface="Times New Roman" panose="02020603050405020304" pitchFamily="18" charset="0"/>
              </a:rPr>
              <a:t>πλεονεκτήματα</a:t>
            </a:r>
            <a:r>
              <a:rPr lang="en-GB" sz="2400" dirty="0">
                <a:solidFill>
                  <a:srgbClr val="00B050"/>
                </a:solidFill>
                <a:latin typeface="Times New Roman" panose="02020603050405020304" pitchFamily="18" charset="0"/>
                <a:cs typeface="Times New Roman" panose="02020603050405020304" pitchFamily="18" charset="0"/>
              </a:rPr>
              <a:t> / </a:t>
            </a:r>
            <a:r>
              <a:rPr lang="el-GR" sz="2400" dirty="0">
                <a:solidFill>
                  <a:srgbClr val="00B050"/>
                </a:solidFill>
                <a:latin typeface="Times New Roman" panose="02020603050405020304" pitchFamily="18" charset="0"/>
                <a:cs typeface="Times New Roman" panose="02020603050405020304" pitchFamily="18" charset="0"/>
              </a:rPr>
              <a:t>εμπόδια-δυσκολίες</a:t>
            </a:r>
            <a:r>
              <a:rPr lang="en-GB" sz="2400" dirty="0">
                <a:solidFill>
                  <a:srgbClr val="00B050"/>
                </a:solidFill>
                <a:latin typeface="Times New Roman" panose="02020603050405020304" pitchFamily="18" charset="0"/>
                <a:cs typeface="Times New Roman" panose="02020603050405020304" pitchFamily="18" charset="0"/>
              </a:rPr>
              <a:t> </a:t>
            </a:r>
            <a:r>
              <a:rPr lang="el-GR" sz="2400" dirty="0">
                <a:solidFill>
                  <a:srgbClr val="00B050"/>
                </a:solidFill>
                <a:latin typeface="Times New Roman" panose="02020603050405020304" pitchFamily="18" charset="0"/>
                <a:cs typeface="Times New Roman" panose="02020603050405020304" pitchFamily="18" charset="0"/>
              </a:rPr>
              <a:t>που μπορεί να προκαλέσει η </a:t>
            </a:r>
            <a:r>
              <a:rPr lang="en-GB" sz="2400" dirty="0">
                <a:latin typeface="Times New Roman" panose="02020603050405020304" pitchFamily="18" charset="0"/>
                <a:cs typeface="Times New Roman" panose="02020603050405020304" pitchFamily="18" charset="0"/>
              </a:rPr>
              <a:t>Teams </a:t>
            </a:r>
            <a:r>
              <a:rPr lang="el-GR" sz="2400" dirty="0">
                <a:latin typeface="Times New Roman" panose="02020603050405020304" pitchFamily="18" charset="0"/>
                <a:cs typeface="Times New Roman" panose="02020603050405020304" pitchFamily="18" charset="0"/>
              </a:rPr>
              <a:t>στους οργανισμούς τους και ειδικά στον τομέα της εκπαίδευσης, από τα σχολεία μέχρι τα πανεπιστήμια και τους ιδιώτες εκπαιδευτικούς</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Όπως και η τάξη </a:t>
            </a:r>
            <a:r>
              <a:rPr lang="en-GB" sz="2400" dirty="0">
                <a:latin typeface="Times New Roman" panose="02020603050405020304" pitchFamily="18" charset="0"/>
                <a:cs typeface="Times New Roman" panose="02020603050405020304" pitchFamily="18" charset="0"/>
              </a:rPr>
              <a:t>Google</a:t>
            </a:r>
            <a:r>
              <a:rPr lang="el-GR" sz="2400" dirty="0">
                <a:latin typeface="Times New Roman" panose="02020603050405020304" pitchFamily="18" charset="0"/>
                <a:cs typeface="Times New Roman" panose="02020603050405020304" pitchFamily="18" charset="0"/>
              </a:rPr>
              <a:t>, έτσι και η</a:t>
            </a:r>
            <a:r>
              <a:rPr lang="en-GB" sz="2400" dirty="0">
                <a:latin typeface="Times New Roman" panose="02020603050405020304" pitchFamily="18" charset="0"/>
                <a:cs typeface="Times New Roman" panose="02020603050405020304" pitchFamily="18" charset="0"/>
              </a:rPr>
              <a:t> Microsoft teams</a:t>
            </a:r>
            <a:r>
              <a:rPr lang="el-GR" sz="2400" dirty="0">
                <a:latin typeface="Times New Roman" panose="02020603050405020304" pitchFamily="18" charset="0"/>
                <a:cs typeface="Times New Roman" panose="02020603050405020304" pitchFamily="18" charset="0"/>
              </a:rPr>
              <a:t> επιτρέπει στους χρήστες να</a:t>
            </a:r>
            <a:r>
              <a:rPr lang="en-GB" sz="2400" dirty="0">
                <a:latin typeface="Times New Roman" panose="02020603050405020304" pitchFamily="18" charset="0"/>
                <a:cs typeface="Times New Roman" panose="02020603050405020304" pitchFamily="18" charset="0"/>
              </a:rPr>
              <a:t> 4. </a:t>
            </a:r>
            <a:r>
              <a:rPr lang="el-GR" sz="2400" dirty="0" err="1">
                <a:solidFill>
                  <a:srgbClr val="00B050"/>
                </a:solidFill>
                <a:latin typeface="Times New Roman" panose="02020603050405020304" pitchFamily="18" charset="0"/>
                <a:cs typeface="Times New Roman" panose="02020603050405020304" pitchFamily="18" charset="0"/>
              </a:rPr>
              <a:t>αλληλεπιδρούν</a:t>
            </a:r>
            <a:r>
              <a:rPr lang="en-GB" sz="2400" dirty="0">
                <a:solidFill>
                  <a:srgbClr val="00B050"/>
                </a:solidFill>
                <a:latin typeface="Times New Roman" panose="02020603050405020304" pitchFamily="18" charset="0"/>
                <a:cs typeface="Times New Roman" panose="02020603050405020304" pitchFamily="18" charset="0"/>
              </a:rPr>
              <a:t> / </a:t>
            </a:r>
            <a:r>
              <a:rPr lang="el-GR" sz="2400" dirty="0">
                <a:solidFill>
                  <a:srgbClr val="00B050"/>
                </a:solidFill>
                <a:latin typeface="Times New Roman" panose="02020603050405020304" pitchFamily="18" charset="0"/>
                <a:cs typeface="Times New Roman" panose="02020603050405020304" pitchFamily="18" charset="0"/>
              </a:rPr>
              <a:t>διαφωνούν</a:t>
            </a:r>
            <a:r>
              <a:rPr lang="en-GB" sz="2400" dirty="0">
                <a:solidFill>
                  <a:srgbClr val="00B050"/>
                </a:solidFill>
                <a:latin typeface="Times New Roman" panose="02020603050405020304" pitchFamily="18" charset="0"/>
                <a:cs typeface="Times New Roman" panose="02020603050405020304" pitchFamily="18" charset="0"/>
              </a:rPr>
              <a:t>.</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Η </a:t>
            </a:r>
            <a:r>
              <a:rPr lang="en-GB" sz="2400" dirty="0">
                <a:latin typeface="Times New Roman" panose="02020603050405020304" pitchFamily="18" charset="0"/>
                <a:cs typeface="Times New Roman" panose="02020603050405020304" pitchFamily="18" charset="0"/>
              </a:rPr>
              <a:t>Teams </a:t>
            </a:r>
            <a:r>
              <a:rPr lang="el-GR" sz="2400" dirty="0">
                <a:latin typeface="Times New Roman" panose="02020603050405020304" pitchFamily="18" charset="0"/>
                <a:cs typeface="Times New Roman" panose="02020603050405020304" pitchFamily="18" charset="0"/>
              </a:rPr>
              <a:t>δίνει την ευκαιρία στους χρήστες να κάνουν κάθε κανάλι ιδιωτικό ή δημόσιο, ενώ το δημόσιο κανάλι είναι ανοικτό σε όλους τους συμμετέχοντες μιας εργασίας και το ιδιωτικό κανάλι ανοικτό μόνο σε επιλεγμένα μέλη της συγκεκριμένης εργασίας</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Όπως και με τις άλλες πλατφόρμες, και με την </a:t>
            </a:r>
            <a:r>
              <a:rPr lang="en-US" sz="2400" dirty="0">
                <a:latin typeface="Times New Roman" panose="02020603050405020304" pitchFamily="18" charset="0"/>
                <a:cs typeface="Times New Roman" panose="02020603050405020304" pitchFamily="18" charset="0"/>
              </a:rPr>
              <a:t>Teams </a:t>
            </a:r>
            <a:r>
              <a:rPr lang="el-GR" sz="2400" dirty="0">
                <a:latin typeface="Times New Roman" panose="02020603050405020304" pitchFamily="18" charset="0"/>
                <a:cs typeface="Times New Roman" panose="02020603050405020304" pitchFamily="18" charset="0"/>
              </a:rPr>
              <a:t>χρειάζεται να συνδεθείτε με ένα </a:t>
            </a:r>
            <a:r>
              <a:rPr lang="el-GR" sz="2400" dirty="0">
                <a:solidFill>
                  <a:srgbClr val="00B050"/>
                </a:solidFill>
                <a:latin typeface="Times New Roman" panose="02020603050405020304" pitchFamily="18" charset="0"/>
                <a:cs typeface="Times New Roman" panose="02020603050405020304" pitchFamily="18" charset="0"/>
              </a:rPr>
              <a:t>λογαριασμό ή προφίλ</a:t>
            </a:r>
            <a:r>
              <a:rPr lang="el-GR" sz="2400" dirty="0">
                <a:latin typeface="Times New Roman" panose="02020603050405020304" pitchFamily="18" charset="0"/>
                <a:cs typeface="Times New Roman" panose="02020603050405020304" pitchFamily="18" charset="0"/>
              </a:rPr>
              <a:t>. Μπορείτε ακόμη να χρησιμοποιήσετε τον ήδη υπάρχοντα λογαριασμό </a:t>
            </a:r>
            <a:r>
              <a:rPr lang="en-US" sz="2400" dirty="0">
                <a:latin typeface="Times New Roman" panose="02020603050405020304" pitchFamily="18" charset="0"/>
                <a:cs typeface="Times New Roman" panose="02020603050405020304" pitchFamily="18" charset="0"/>
              </a:rPr>
              <a:t>Office 365</a:t>
            </a:r>
            <a:r>
              <a:rPr lang="en-GB" sz="2400" dirty="0">
                <a:latin typeface="Times New Roman" panose="02020603050405020304" pitchFamily="18" charset="0"/>
                <a:cs typeface="Times New Roman" panose="02020603050405020304" pitchFamily="18" charset="0"/>
              </a:rPr>
              <a:t>. </a:t>
            </a:r>
          </a:p>
          <a:p>
            <a:endParaRPr lang="en-GB" sz="2800" dirty="0"/>
          </a:p>
          <a:p>
            <a:r>
              <a:rPr lang="en-GB" sz="1600" i="1" dirty="0">
                <a:solidFill>
                  <a:schemeClr val="tx1">
                    <a:lumMod val="50000"/>
                    <a:lumOff val="50000"/>
                  </a:schemeClr>
                </a:solidFill>
              </a:rPr>
              <a:t>(Correct answers: 1 – 365 / 2 – businesses / 3 – benefits / 4 – interact / 5 – account.)</a:t>
            </a:r>
          </a:p>
          <a:p>
            <a:endParaRPr lang="en-GB" dirty="0"/>
          </a:p>
        </p:txBody>
      </p:sp>
      <p:sp>
        <p:nvSpPr>
          <p:cNvPr id="9" name="Title 1">
            <a:extLst>
              <a:ext uri="{FF2B5EF4-FFF2-40B4-BE49-F238E27FC236}">
                <a16:creationId xmlns:a16="http://schemas.microsoft.com/office/drawing/2014/main" id="{9EE52206-C91B-F0F9-C7E3-CC4C7527B923}"/>
              </a:ext>
            </a:extLst>
          </p:cNvPr>
          <p:cNvSpPr txBox="1">
            <a:spLocks/>
          </p:cNvSpPr>
          <p:nvPr/>
        </p:nvSpPr>
        <p:spPr>
          <a:xfrm>
            <a:off x="3208139" y="3848100"/>
            <a:ext cx="128778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br>
              <a:rPr lang="en-GB" sz="2400" dirty="0"/>
            </a:br>
            <a:r>
              <a:rPr lang="el-GR" sz="2400" dirty="0" err="1"/>
              <a:t>αλληλεπιδρώ</a:t>
            </a:r>
            <a:r>
              <a:rPr lang="en-GB" sz="2400" dirty="0"/>
              <a:t>/</a:t>
            </a:r>
            <a:r>
              <a:rPr lang="el-GR" sz="2400" dirty="0"/>
              <a:t>διαφωνώ</a:t>
            </a:r>
            <a:r>
              <a:rPr lang="en-GB" sz="2400" dirty="0"/>
              <a:t>, </a:t>
            </a:r>
            <a:r>
              <a:rPr lang="el-GR" sz="2400" dirty="0"/>
              <a:t>λογαριασμός</a:t>
            </a:r>
            <a:r>
              <a:rPr lang="en-GB" sz="2400" dirty="0"/>
              <a:t>/</a:t>
            </a:r>
            <a:r>
              <a:rPr lang="el-GR" sz="2400" dirty="0"/>
              <a:t>προφίλ</a:t>
            </a:r>
            <a:r>
              <a:rPr lang="en-GB" sz="2400" dirty="0"/>
              <a:t>, </a:t>
            </a:r>
            <a:r>
              <a:rPr lang="el-GR" sz="2400" dirty="0"/>
              <a:t>νοσοκομεία</a:t>
            </a:r>
            <a:r>
              <a:rPr lang="en-GB" sz="2400" dirty="0"/>
              <a:t>/</a:t>
            </a:r>
            <a:r>
              <a:rPr lang="el-GR" sz="2400" dirty="0"/>
              <a:t>επιχειρήσεις</a:t>
            </a:r>
            <a:r>
              <a:rPr lang="en-GB" sz="2400" dirty="0"/>
              <a:t>,</a:t>
            </a:r>
            <a:r>
              <a:rPr lang="el-GR" sz="2400" dirty="0"/>
              <a:t> οφέλη</a:t>
            </a:r>
            <a:r>
              <a:rPr lang="en-GB" sz="2400" dirty="0"/>
              <a:t>/</a:t>
            </a:r>
            <a:r>
              <a:rPr lang="el-GR" sz="2400" dirty="0"/>
              <a:t>δυσκολίες</a:t>
            </a:r>
            <a:r>
              <a:rPr lang="en-GB" sz="2400" dirty="0"/>
              <a:t>, 365/356</a:t>
            </a:r>
            <a:endParaRPr lang="en-GB" sz="1400" dirty="0"/>
          </a:p>
        </p:txBody>
      </p:sp>
    </p:spTree>
    <p:extLst>
      <p:ext uri="{BB962C8B-B14F-4D97-AF65-F5344CB8AC3E}">
        <p14:creationId xmlns:p14="http://schemas.microsoft.com/office/powerpoint/2010/main" val="3733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7F70-CE2B-218A-57F2-30F291288F99}"/>
              </a:ext>
            </a:extLst>
          </p:cNvPr>
          <p:cNvSpPr>
            <a:spLocks noGrp="1"/>
          </p:cNvSpPr>
          <p:nvPr>
            <p:ph type="title"/>
          </p:nvPr>
        </p:nvSpPr>
        <p:spPr>
          <a:xfrm>
            <a:off x="1981200" y="1268102"/>
            <a:ext cx="14325600" cy="774329"/>
          </a:xfrm>
        </p:spPr>
        <p:txBody>
          <a:bodyPr>
            <a:noAutofit/>
          </a:bodyPr>
          <a:lstStyle/>
          <a:p>
            <a:r>
              <a:rPr lang="el-GR" sz="3600" dirty="0"/>
              <a:t>Μόλις μπείτε στην </a:t>
            </a:r>
            <a:r>
              <a:rPr lang="en-GB" sz="3600" dirty="0"/>
              <a:t>Microsoft teams, </a:t>
            </a:r>
            <a:r>
              <a:rPr lang="el-GR" sz="3600" dirty="0"/>
              <a:t>θα πρέπει να δείτε αυτή την εικόνα όπως παρουσιάζεται παρακάτω:</a:t>
            </a:r>
            <a:endParaRPr lang="en-GB" sz="3600" dirty="0"/>
          </a:p>
        </p:txBody>
      </p:sp>
      <p:pic>
        <p:nvPicPr>
          <p:cNvPr id="8" name="Content Placeholder 7">
            <a:extLst>
              <a:ext uri="{FF2B5EF4-FFF2-40B4-BE49-F238E27FC236}">
                <a16:creationId xmlns:a16="http://schemas.microsoft.com/office/drawing/2014/main" id="{31483084-7D39-D9F5-1891-9802225B9EAD}"/>
              </a:ext>
            </a:extLst>
          </p:cNvPr>
          <p:cNvPicPr>
            <a:picLocks noGrp="1" noChangeAspect="1"/>
          </p:cNvPicPr>
          <p:nvPr>
            <p:ph sz="half" idx="1"/>
          </p:nvPr>
        </p:nvPicPr>
        <p:blipFill>
          <a:blip r:embed="rId2"/>
          <a:stretch>
            <a:fillRect/>
          </a:stretch>
        </p:blipFill>
        <p:spPr>
          <a:xfrm>
            <a:off x="2133600" y="2464771"/>
            <a:ext cx="8583541" cy="5656146"/>
          </a:xfrm>
        </p:spPr>
      </p:pic>
      <p:sp>
        <p:nvSpPr>
          <p:cNvPr id="4" name="Content Placeholder 3">
            <a:extLst>
              <a:ext uri="{FF2B5EF4-FFF2-40B4-BE49-F238E27FC236}">
                <a16:creationId xmlns:a16="http://schemas.microsoft.com/office/drawing/2014/main" id="{F6082E14-ADC6-E961-EAF6-DF13B56120ED}"/>
              </a:ext>
            </a:extLst>
          </p:cNvPr>
          <p:cNvSpPr>
            <a:spLocks noGrp="1"/>
          </p:cNvSpPr>
          <p:nvPr>
            <p:ph sz="half" idx="2"/>
          </p:nvPr>
        </p:nvSpPr>
        <p:spPr>
          <a:xfrm>
            <a:off x="10717141" y="2379899"/>
            <a:ext cx="6042546" cy="5825889"/>
          </a:xfrm>
        </p:spPr>
        <p:txBody>
          <a:bodyPr>
            <a:normAutofit fontScale="92500" lnSpcReduction="10000"/>
          </a:bodyPr>
          <a:lstStyle/>
          <a:p>
            <a:pPr marL="0" indent="0" algn="ctr">
              <a:buNone/>
            </a:pPr>
            <a:r>
              <a:rPr lang="el-GR" dirty="0"/>
              <a:t>Σημαντικά χαρακτηριστικά της </a:t>
            </a:r>
            <a:r>
              <a:rPr lang="en-GB" dirty="0"/>
              <a:t>Microsoft Teams:</a:t>
            </a:r>
          </a:p>
          <a:p>
            <a:pPr marL="0" indent="0" algn="ctr">
              <a:buNone/>
            </a:pPr>
            <a:endParaRPr lang="en-GB" dirty="0"/>
          </a:p>
          <a:p>
            <a:r>
              <a:rPr lang="el-GR" dirty="0"/>
              <a:t>Ο χώρος συζήτησης</a:t>
            </a:r>
            <a:r>
              <a:rPr lang="en-GB" dirty="0"/>
              <a:t> – </a:t>
            </a:r>
            <a:r>
              <a:rPr lang="el-GR" dirty="0"/>
              <a:t>για συζήτηση με όλη την ομάδα ή με μεμονωμένα άτομα </a:t>
            </a:r>
            <a:endParaRPr lang="en-GB" dirty="0"/>
          </a:p>
          <a:p>
            <a:r>
              <a:rPr lang="el-GR" dirty="0"/>
              <a:t>Υπάρχουν οι κλήσεις  </a:t>
            </a:r>
            <a:r>
              <a:rPr lang="en-GB" dirty="0"/>
              <a:t>VOIP </a:t>
            </a:r>
            <a:r>
              <a:rPr lang="el-GR" dirty="0"/>
              <a:t>(</a:t>
            </a:r>
            <a:r>
              <a:rPr lang="en-US" dirty="0"/>
              <a:t>Voice over Internet Protocol</a:t>
            </a:r>
            <a:r>
              <a:rPr lang="el-GR" dirty="0"/>
              <a:t>)</a:t>
            </a:r>
            <a:r>
              <a:rPr lang="en-US" dirty="0"/>
              <a:t> </a:t>
            </a:r>
            <a:r>
              <a:rPr lang="el-GR" dirty="0"/>
              <a:t>προς τα μέλη της ομάδας.</a:t>
            </a:r>
            <a:endParaRPr lang="en-GB" dirty="0"/>
          </a:p>
          <a:p>
            <a:r>
              <a:rPr lang="el-GR" dirty="0"/>
              <a:t>Τηλεδιάσκεψη </a:t>
            </a:r>
            <a:endParaRPr lang="en-GB" dirty="0"/>
          </a:p>
          <a:p>
            <a:r>
              <a:rPr lang="el-GR" dirty="0"/>
              <a:t>Κοινή χρήση οθόνης</a:t>
            </a:r>
            <a:endParaRPr lang="en-GB" dirty="0"/>
          </a:p>
          <a:p>
            <a:r>
              <a:rPr lang="el-GR" dirty="0"/>
              <a:t>Ημερολόγιο</a:t>
            </a:r>
            <a:endParaRPr lang="en-GB" dirty="0"/>
          </a:p>
          <a:p>
            <a:r>
              <a:rPr lang="el-GR" dirty="0"/>
              <a:t>Κοινή χρήση αρχείων</a:t>
            </a:r>
            <a:endParaRPr lang="en-GB" dirty="0"/>
          </a:p>
          <a:p>
            <a:r>
              <a:rPr lang="el-GR" dirty="0"/>
              <a:t>Διαδικτυακά σεμινάρια</a:t>
            </a:r>
            <a:endParaRPr lang="en-GB" dirty="0"/>
          </a:p>
          <a:p>
            <a:r>
              <a:rPr lang="el-GR" dirty="0"/>
              <a:t>Εξωτερική συνεργασία</a:t>
            </a:r>
            <a:r>
              <a:rPr lang="en-GB" dirty="0"/>
              <a:t>.</a:t>
            </a:r>
          </a:p>
          <a:p>
            <a:endParaRPr lang="en-GB" dirty="0"/>
          </a:p>
        </p:txBody>
      </p:sp>
      <p:sp>
        <p:nvSpPr>
          <p:cNvPr id="5" name="Text Placeholder 4">
            <a:extLst>
              <a:ext uri="{FF2B5EF4-FFF2-40B4-BE49-F238E27FC236}">
                <a16:creationId xmlns:a16="http://schemas.microsoft.com/office/drawing/2014/main" id="{2F754965-F06B-19E5-1CF2-4F3EF324594D}"/>
              </a:ext>
            </a:extLst>
          </p:cNvPr>
          <p:cNvSpPr>
            <a:spLocks noGrp="1"/>
          </p:cNvSpPr>
          <p:nvPr>
            <p:ph type="body" sz="quarter" idx="10"/>
          </p:nvPr>
        </p:nvSpPr>
        <p:spPr/>
        <p:txBody>
          <a:bodyPr/>
          <a:lstStyle/>
          <a:p>
            <a:r>
              <a:rPr lang="en-GB" dirty="0"/>
              <a:t>Microsoft Teams:</a:t>
            </a:r>
          </a:p>
        </p:txBody>
      </p:sp>
      <p:sp>
        <p:nvSpPr>
          <p:cNvPr id="6" name="Text Placeholder 5">
            <a:extLst>
              <a:ext uri="{FF2B5EF4-FFF2-40B4-BE49-F238E27FC236}">
                <a16:creationId xmlns:a16="http://schemas.microsoft.com/office/drawing/2014/main" id="{1A2253C1-2CF6-F816-6FEB-935785AAB58C}"/>
              </a:ext>
            </a:extLst>
          </p:cNvPr>
          <p:cNvSpPr>
            <a:spLocks noGrp="1"/>
          </p:cNvSpPr>
          <p:nvPr>
            <p:ph type="body" sz="quarter" idx="11"/>
          </p:nvPr>
        </p:nvSpPr>
        <p:spPr/>
        <p:txBody>
          <a:bodyPr/>
          <a:lstStyle/>
          <a:p>
            <a:r>
              <a:rPr lang="en-GB" sz="2600" dirty="0"/>
              <a:t>10</a:t>
            </a:r>
          </a:p>
        </p:txBody>
      </p:sp>
      <p:sp>
        <p:nvSpPr>
          <p:cNvPr id="9" name="TextBox 8">
            <a:extLst>
              <a:ext uri="{FF2B5EF4-FFF2-40B4-BE49-F238E27FC236}">
                <a16:creationId xmlns:a16="http://schemas.microsoft.com/office/drawing/2014/main" id="{4A298690-EDEE-28D7-D917-05EB76086730}"/>
              </a:ext>
            </a:extLst>
          </p:cNvPr>
          <p:cNvSpPr txBox="1"/>
          <p:nvPr/>
        </p:nvSpPr>
        <p:spPr>
          <a:xfrm>
            <a:off x="2133600" y="8173602"/>
            <a:ext cx="10210800" cy="984885"/>
          </a:xfrm>
          <a:prstGeom prst="rect">
            <a:avLst/>
          </a:prstGeom>
          <a:noFill/>
        </p:spPr>
        <p:txBody>
          <a:bodyPr wrap="square" rtlCol="0">
            <a:spAutoFit/>
          </a:bodyPr>
          <a:lstStyle/>
          <a:p>
            <a:r>
              <a:rPr lang="el-GR" sz="2000" dirty="0">
                <a:latin typeface="Times New Roman" panose="02020603050405020304" pitchFamily="18" charset="0"/>
                <a:cs typeface="Times New Roman" panose="02020603050405020304" pitchFamily="18" charset="0"/>
              </a:rPr>
              <a:t>Για περισσότερες πληροφορίες σχετικά με τη χρήση της </a:t>
            </a:r>
            <a:r>
              <a:rPr lang="en-US" sz="2000" dirty="0">
                <a:latin typeface="Times New Roman" panose="02020603050405020304" pitchFamily="18" charset="0"/>
                <a:cs typeface="Times New Roman" panose="02020603050405020304" pitchFamily="18" charset="0"/>
              </a:rPr>
              <a:t>Teams, </a:t>
            </a:r>
            <a:r>
              <a:rPr lang="el-GR" sz="2000" dirty="0">
                <a:latin typeface="Times New Roman" panose="02020603050405020304" pitchFamily="18" charset="0"/>
                <a:cs typeface="Times New Roman" panose="02020603050405020304" pitchFamily="18" charset="0"/>
              </a:rPr>
              <a:t>παρακαλώ δείτε το παρακάτω βίντεο: </a:t>
            </a:r>
            <a:r>
              <a:rPr lang="en-GB"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hlinkClick r:id="rId3"/>
              </a:rPr>
              <a:t>https://www.youtube.com/watch?v=VDDPoYOQYfM&amp;t=7s</a:t>
            </a:r>
            <a:endParaRPr lang="en-GB" sz="2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69260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D6AF-9368-29D9-A1E8-C8756094A71B}"/>
              </a:ext>
            </a:extLst>
          </p:cNvPr>
          <p:cNvSpPr>
            <a:spLocks noGrp="1"/>
          </p:cNvSpPr>
          <p:nvPr>
            <p:ph type="title"/>
          </p:nvPr>
        </p:nvSpPr>
        <p:spPr/>
        <p:txBody>
          <a:bodyPr/>
          <a:lstStyle/>
          <a:p>
            <a:endParaRPr lang="en-GB"/>
          </a:p>
        </p:txBody>
      </p:sp>
      <p:sp>
        <p:nvSpPr>
          <p:cNvPr id="3" name="Picture Placeholder 2">
            <a:extLst>
              <a:ext uri="{FF2B5EF4-FFF2-40B4-BE49-F238E27FC236}">
                <a16:creationId xmlns:a16="http://schemas.microsoft.com/office/drawing/2014/main" id="{71A68C79-6CCE-058B-F713-08F385B21353}"/>
              </a:ext>
            </a:extLst>
          </p:cNvPr>
          <p:cNvSpPr>
            <a:spLocks noGrp="1"/>
          </p:cNvSpPr>
          <p:nvPr>
            <p:ph type="pic" idx="1"/>
          </p:nvPr>
        </p:nvSpPr>
        <p:spPr/>
      </p:sp>
      <p:sp>
        <p:nvSpPr>
          <p:cNvPr id="4" name="Text Placeholder 3">
            <a:extLst>
              <a:ext uri="{FF2B5EF4-FFF2-40B4-BE49-F238E27FC236}">
                <a16:creationId xmlns:a16="http://schemas.microsoft.com/office/drawing/2014/main" id="{18AECA29-71C0-D1C9-02AA-CC1E53D6CE3E}"/>
              </a:ext>
            </a:extLst>
          </p:cNvPr>
          <p:cNvSpPr>
            <a:spLocks noGrp="1"/>
          </p:cNvSpPr>
          <p:nvPr>
            <p:ph type="body" sz="half" idx="2"/>
          </p:nvPr>
        </p:nvSpPr>
        <p:spPr/>
        <p:txBody>
          <a:bodyPr/>
          <a:lstStyle/>
          <a:p>
            <a:endParaRPr lang="en-GB"/>
          </a:p>
        </p:txBody>
      </p:sp>
      <p:sp>
        <p:nvSpPr>
          <p:cNvPr id="5" name="Text Placeholder 4">
            <a:extLst>
              <a:ext uri="{FF2B5EF4-FFF2-40B4-BE49-F238E27FC236}">
                <a16:creationId xmlns:a16="http://schemas.microsoft.com/office/drawing/2014/main" id="{6AC137D7-17EA-737D-3957-CAA16348BD23}"/>
              </a:ext>
            </a:extLst>
          </p:cNvPr>
          <p:cNvSpPr>
            <a:spLocks noGrp="1"/>
          </p:cNvSpPr>
          <p:nvPr>
            <p:ph type="body" sz="quarter" idx="13"/>
          </p:nvPr>
        </p:nvSpPr>
        <p:spPr/>
        <p:txBody>
          <a:bodyPr>
            <a:normAutofit fontScale="70000" lnSpcReduction="20000"/>
          </a:bodyPr>
          <a:lstStyle/>
          <a:p>
            <a:r>
              <a:rPr lang="el-GR" dirty="0"/>
              <a:t>Βασικά εργαλεία που απαιτούνται για τη διαδικτυακή διδασκαλία</a:t>
            </a:r>
            <a:r>
              <a:rPr lang="en-GB" dirty="0"/>
              <a:t>:</a:t>
            </a:r>
          </a:p>
        </p:txBody>
      </p:sp>
      <p:sp>
        <p:nvSpPr>
          <p:cNvPr id="6" name="Text Placeholder 5">
            <a:extLst>
              <a:ext uri="{FF2B5EF4-FFF2-40B4-BE49-F238E27FC236}">
                <a16:creationId xmlns:a16="http://schemas.microsoft.com/office/drawing/2014/main" id="{9072671B-0627-9C7A-AD7A-8556842C9B3C}"/>
              </a:ext>
            </a:extLst>
          </p:cNvPr>
          <p:cNvSpPr>
            <a:spLocks noGrp="1"/>
          </p:cNvSpPr>
          <p:nvPr>
            <p:ph type="body" sz="quarter" idx="14"/>
          </p:nvPr>
        </p:nvSpPr>
        <p:spPr/>
        <p:txBody>
          <a:bodyPr/>
          <a:lstStyle/>
          <a:p>
            <a:r>
              <a:rPr lang="en-GB" sz="2600" dirty="0"/>
              <a:t>11</a:t>
            </a:r>
          </a:p>
        </p:txBody>
      </p:sp>
      <p:graphicFrame>
        <p:nvGraphicFramePr>
          <p:cNvPr id="7" name="Table 7">
            <a:extLst>
              <a:ext uri="{FF2B5EF4-FFF2-40B4-BE49-F238E27FC236}">
                <a16:creationId xmlns:a16="http://schemas.microsoft.com/office/drawing/2014/main" id="{E4FA0AF1-A905-8179-2E78-113730EDD00C}"/>
              </a:ext>
            </a:extLst>
          </p:cNvPr>
          <p:cNvGraphicFramePr>
            <a:graphicFrameLocks noGrp="1"/>
          </p:cNvGraphicFramePr>
          <p:nvPr>
            <p:extLst>
              <p:ext uri="{D42A27DB-BD31-4B8C-83A1-F6EECF244321}">
                <p14:modId xmlns:p14="http://schemas.microsoft.com/office/powerpoint/2010/main" val="2540146120"/>
              </p:ext>
            </p:extLst>
          </p:nvPr>
        </p:nvGraphicFramePr>
        <p:xfrm>
          <a:off x="4191000" y="2476500"/>
          <a:ext cx="9144000" cy="555942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466325890"/>
                    </a:ext>
                  </a:extLst>
                </a:gridCol>
                <a:gridCol w="3048000">
                  <a:extLst>
                    <a:ext uri="{9D8B030D-6E8A-4147-A177-3AD203B41FA5}">
                      <a16:colId xmlns:a16="http://schemas.microsoft.com/office/drawing/2014/main" val="536130750"/>
                    </a:ext>
                  </a:extLst>
                </a:gridCol>
                <a:gridCol w="3048000">
                  <a:extLst>
                    <a:ext uri="{9D8B030D-6E8A-4147-A177-3AD203B41FA5}">
                      <a16:colId xmlns:a16="http://schemas.microsoft.com/office/drawing/2014/main" val="2687999451"/>
                    </a:ext>
                  </a:extLst>
                </a:gridCol>
              </a:tblGrid>
              <a:tr h="1853142">
                <a:tc>
                  <a:txBody>
                    <a:bodyPr/>
                    <a:lstStyle/>
                    <a:p>
                      <a:r>
                        <a:rPr lang="en-GB" dirty="0"/>
                        <a:t>1. </a:t>
                      </a:r>
                    </a:p>
                  </a:txBody>
                  <a:tcPr/>
                </a:tc>
                <a:tc>
                  <a:txBody>
                    <a:bodyPr/>
                    <a:lstStyle/>
                    <a:p>
                      <a:r>
                        <a:rPr lang="en-GB" dirty="0"/>
                        <a:t>2. </a:t>
                      </a:r>
                    </a:p>
                  </a:txBody>
                  <a:tcPr/>
                </a:tc>
                <a:tc>
                  <a:txBody>
                    <a:bodyPr/>
                    <a:lstStyle/>
                    <a:p>
                      <a:r>
                        <a:rPr lang="en-GB" dirty="0"/>
                        <a:t>3.</a:t>
                      </a:r>
                    </a:p>
                  </a:txBody>
                  <a:tcPr/>
                </a:tc>
                <a:extLst>
                  <a:ext uri="{0D108BD9-81ED-4DB2-BD59-A6C34878D82A}">
                    <a16:rowId xmlns:a16="http://schemas.microsoft.com/office/drawing/2014/main" val="2800915859"/>
                  </a:ext>
                </a:extLst>
              </a:tr>
              <a:tr h="1853142">
                <a:tc>
                  <a:txBody>
                    <a:bodyPr/>
                    <a:lstStyle/>
                    <a:p>
                      <a:r>
                        <a:rPr lang="en-GB" dirty="0"/>
                        <a:t>4. </a:t>
                      </a:r>
                    </a:p>
                  </a:txBody>
                  <a:tcPr/>
                </a:tc>
                <a:tc>
                  <a:txBody>
                    <a:bodyPr/>
                    <a:lstStyle/>
                    <a:p>
                      <a:r>
                        <a:rPr lang="en-GB" dirty="0"/>
                        <a:t>5. </a:t>
                      </a:r>
                    </a:p>
                  </a:txBody>
                  <a:tcPr/>
                </a:tc>
                <a:tc>
                  <a:txBody>
                    <a:bodyPr/>
                    <a:lstStyle/>
                    <a:p>
                      <a:r>
                        <a:rPr lang="en-GB" dirty="0"/>
                        <a:t>6. </a:t>
                      </a:r>
                    </a:p>
                  </a:txBody>
                  <a:tcPr/>
                </a:tc>
                <a:extLst>
                  <a:ext uri="{0D108BD9-81ED-4DB2-BD59-A6C34878D82A}">
                    <a16:rowId xmlns:a16="http://schemas.microsoft.com/office/drawing/2014/main" val="3081083252"/>
                  </a:ext>
                </a:extLst>
              </a:tr>
              <a:tr h="1853142">
                <a:tc>
                  <a:txBody>
                    <a:bodyPr/>
                    <a:lstStyle/>
                    <a:p>
                      <a:r>
                        <a:rPr lang="en-GB" dirty="0"/>
                        <a:t>7.</a:t>
                      </a:r>
                    </a:p>
                  </a:txBody>
                  <a:tcPr/>
                </a:tc>
                <a:tc>
                  <a:txBody>
                    <a:bodyPr/>
                    <a:lstStyle/>
                    <a:p>
                      <a:r>
                        <a:rPr lang="en-GB" dirty="0"/>
                        <a:t>8. </a:t>
                      </a:r>
                    </a:p>
                  </a:txBody>
                  <a:tcPr/>
                </a:tc>
                <a:tc>
                  <a:txBody>
                    <a:bodyPr/>
                    <a:lstStyle/>
                    <a:p>
                      <a:r>
                        <a:rPr lang="en-GB" dirty="0"/>
                        <a:t>9. </a:t>
                      </a:r>
                    </a:p>
                  </a:txBody>
                  <a:tcPr/>
                </a:tc>
                <a:extLst>
                  <a:ext uri="{0D108BD9-81ED-4DB2-BD59-A6C34878D82A}">
                    <a16:rowId xmlns:a16="http://schemas.microsoft.com/office/drawing/2014/main" val="3154551383"/>
                  </a:ext>
                </a:extLst>
              </a:tr>
            </a:tbl>
          </a:graphicData>
        </a:graphic>
      </p:graphicFrame>
      <p:pic>
        <p:nvPicPr>
          <p:cNvPr id="9" name="Picture 8">
            <a:extLst>
              <a:ext uri="{FF2B5EF4-FFF2-40B4-BE49-F238E27FC236}">
                <a16:creationId xmlns:a16="http://schemas.microsoft.com/office/drawing/2014/main" id="{61F1434D-8224-965D-0FEA-01ECCA796076}"/>
              </a:ext>
            </a:extLst>
          </p:cNvPr>
          <p:cNvPicPr>
            <a:picLocks noChangeAspect="1"/>
          </p:cNvPicPr>
          <p:nvPr/>
        </p:nvPicPr>
        <p:blipFill>
          <a:blip r:embed="rId2"/>
          <a:stretch>
            <a:fillRect/>
          </a:stretch>
        </p:blipFill>
        <p:spPr>
          <a:xfrm>
            <a:off x="5029200" y="2628900"/>
            <a:ext cx="1390052" cy="1523711"/>
          </a:xfrm>
          <a:prstGeom prst="rect">
            <a:avLst/>
          </a:prstGeom>
        </p:spPr>
      </p:pic>
      <p:pic>
        <p:nvPicPr>
          <p:cNvPr id="11" name="Picture 10">
            <a:extLst>
              <a:ext uri="{FF2B5EF4-FFF2-40B4-BE49-F238E27FC236}">
                <a16:creationId xmlns:a16="http://schemas.microsoft.com/office/drawing/2014/main" id="{63B084F6-C758-B6AD-8FAE-9018C4053B44}"/>
              </a:ext>
            </a:extLst>
          </p:cNvPr>
          <p:cNvPicPr>
            <a:picLocks noChangeAspect="1"/>
          </p:cNvPicPr>
          <p:nvPr/>
        </p:nvPicPr>
        <p:blipFill>
          <a:blip r:embed="rId3"/>
          <a:stretch>
            <a:fillRect/>
          </a:stretch>
        </p:blipFill>
        <p:spPr>
          <a:xfrm>
            <a:off x="7551315" y="4353164"/>
            <a:ext cx="2423370" cy="1806097"/>
          </a:xfrm>
          <a:prstGeom prst="rect">
            <a:avLst/>
          </a:prstGeom>
        </p:spPr>
      </p:pic>
      <p:pic>
        <p:nvPicPr>
          <p:cNvPr id="13" name="Picture 12">
            <a:extLst>
              <a:ext uri="{FF2B5EF4-FFF2-40B4-BE49-F238E27FC236}">
                <a16:creationId xmlns:a16="http://schemas.microsoft.com/office/drawing/2014/main" id="{688CAF29-AB1B-ACE4-4865-34473B058308}"/>
              </a:ext>
            </a:extLst>
          </p:cNvPr>
          <p:cNvPicPr>
            <a:picLocks noChangeAspect="1"/>
          </p:cNvPicPr>
          <p:nvPr/>
        </p:nvPicPr>
        <p:blipFill>
          <a:blip r:embed="rId4"/>
          <a:stretch>
            <a:fillRect/>
          </a:stretch>
        </p:blipFill>
        <p:spPr>
          <a:xfrm>
            <a:off x="4840229" y="6193473"/>
            <a:ext cx="1767993" cy="1653683"/>
          </a:xfrm>
          <a:prstGeom prst="rect">
            <a:avLst/>
          </a:prstGeom>
        </p:spPr>
      </p:pic>
      <p:pic>
        <p:nvPicPr>
          <p:cNvPr id="15" name="Picture 14">
            <a:extLst>
              <a:ext uri="{FF2B5EF4-FFF2-40B4-BE49-F238E27FC236}">
                <a16:creationId xmlns:a16="http://schemas.microsoft.com/office/drawing/2014/main" id="{36D2FDF4-FAAA-57CC-3638-31B28C63F71F}"/>
              </a:ext>
            </a:extLst>
          </p:cNvPr>
          <p:cNvPicPr>
            <a:picLocks noChangeAspect="1"/>
          </p:cNvPicPr>
          <p:nvPr/>
        </p:nvPicPr>
        <p:blipFill>
          <a:blip r:embed="rId5"/>
          <a:stretch>
            <a:fillRect/>
          </a:stretch>
        </p:blipFill>
        <p:spPr>
          <a:xfrm>
            <a:off x="10675257" y="4528439"/>
            <a:ext cx="2385267" cy="1455546"/>
          </a:xfrm>
          <a:prstGeom prst="rect">
            <a:avLst/>
          </a:prstGeom>
        </p:spPr>
      </p:pic>
      <p:pic>
        <p:nvPicPr>
          <p:cNvPr id="17" name="Picture 16">
            <a:extLst>
              <a:ext uri="{FF2B5EF4-FFF2-40B4-BE49-F238E27FC236}">
                <a16:creationId xmlns:a16="http://schemas.microsoft.com/office/drawing/2014/main" id="{F9F90264-7B43-41FE-0C7B-294233C36C36}"/>
              </a:ext>
            </a:extLst>
          </p:cNvPr>
          <p:cNvPicPr>
            <a:picLocks noChangeAspect="1"/>
          </p:cNvPicPr>
          <p:nvPr/>
        </p:nvPicPr>
        <p:blipFill>
          <a:blip r:embed="rId6"/>
          <a:stretch>
            <a:fillRect/>
          </a:stretch>
        </p:blipFill>
        <p:spPr>
          <a:xfrm>
            <a:off x="7714652" y="2529606"/>
            <a:ext cx="2185372" cy="1708107"/>
          </a:xfrm>
          <a:prstGeom prst="rect">
            <a:avLst/>
          </a:prstGeom>
        </p:spPr>
      </p:pic>
      <p:pic>
        <p:nvPicPr>
          <p:cNvPr id="19" name="Picture 18">
            <a:extLst>
              <a:ext uri="{FF2B5EF4-FFF2-40B4-BE49-F238E27FC236}">
                <a16:creationId xmlns:a16="http://schemas.microsoft.com/office/drawing/2014/main" id="{DC7516A4-2CE2-6387-0CA5-66682E983083}"/>
              </a:ext>
            </a:extLst>
          </p:cNvPr>
          <p:cNvPicPr>
            <a:picLocks noChangeAspect="1"/>
          </p:cNvPicPr>
          <p:nvPr/>
        </p:nvPicPr>
        <p:blipFill>
          <a:blip r:embed="rId7"/>
          <a:stretch>
            <a:fillRect/>
          </a:stretch>
        </p:blipFill>
        <p:spPr>
          <a:xfrm>
            <a:off x="5056909" y="4452300"/>
            <a:ext cx="1390052" cy="1592651"/>
          </a:xfrm>
          <a:prstGeom prst="rect">
            <a:avLst/>
          </a:prstGeom>
        </p:spPr>
      </p:pic>
      <p:pic>
        <p:nvPicPr>
          <p:cNvPr id="21" name="Picture 20">
            <a:extLst>
              <a:ext uri="{FF2B5EF4-FFF2-40B4-BE49-F238E27FC236}">
                <a16:creationId xmlns:a16="http://schemas.microsoft.com/office/drawing/2014/main" id="{F71691D8-79B5-1A34-3A6D-0A1051AD5D96}"/>
              </a:ext>
            </a:extLst>
          </p:cNvPr>
          <p:cNvPicPr>
            <a:picLocks noChangeAspect="1"/>
          </p:cNvPicPr>
          <p:nvPr/>
        </p:nvPicPr>
        <p:blipFill>
          <a:blip r:embed="rId8"/>
          <a:stretch>
            <a:fillRect/>
          </a:stretch>
        </p:blipFill>
        <p:spPr>
          <a:xfrm>
            <a:off x="11231614" y="6159261"/>
            <a:ext cx="1272552" cy="1795433"/>
          </a:xfrm>
          <a:prstGeom prst="rect">
            <a:avLst/>
          </a:prstGeom>
        </p:spPr>
      </p:pic>
      <p:pic>
        <p:nvPicPr>
          <p:cNvPr id="23" name="Picture 22">
            <a:extLst>
              <a:ext uri="{FF2B5EF4-FFF2-40B4-BE49-F238E27FC236}">
                <a16:creationId xmlns:a16="http://schemas.microsoft.com/office/drawing/2014/main" id="{D8AA2C27-DB4D-5AA0-58BA-B71F71C9B203}"/>
              </a:ext>
            </a:extLst>
          </p:cNvPr>
          <p:cNvPicPr>
            <a:picLocks noChangeAspect="1"/>
          </p:cNvPicPr>
          <p:nvPr/>
        </p:nvPicPr>
        <p:blipFill>
          <a:blip r:embed="rId9"/>
          <a:stretch>
            <a:fillRect/>
          </a:stretch>
        </p:blipFill>
        <p:spPr>
          <a:xfrm>
            <a:off x="11082322" y="2550324"/>
            <a:ext cx="1684166" cy="1615580"/>
          </a:xfrm>
          <a:prstGeom prst="rect">
            <a:avLst/>
          </a:prstGeom>
        </p:spPr>
      </p:pic>
      <p:pic>
        <p:nvPicPr>
          <p:cNvPr id="25" name="Picture 24">
            <a:extLst>
              <a:ext uri="{FF2B5EF4-FFF2-40B4-BE49-F238E27FC236}">
                <a16:creationId xmlns:a16="http://schemas.microsoft.com/office/drawing/2014/main" id="{39C0B020-D971-6DA6-3302-F46AC12C28E0}"/>
              </a:ext>
            </a:extLst>
          </p:cNvPr>
          <p:cNvPicPr>
            <a:picLocks noChangeAspect="1"/>
          </p:cNvPicPr>
          <p:nvPr/>
        </p:nvPicPr>
        <p:blipFill>
          <a:blip r:embed="rId10"/>
          <a:stretch>
            <a:fillRect/>
          </a:stretch>
        </p:blipFill>
        <p:spPr>
          <a:xfrm>
            <a:off x="8092593" y="6254505"/>
            <a:ext cx="1601811" cy="1697920"/>
          </a:xfrm>
          <a:prstGeom prst="rect">
            <a:avLst/>
          </a:prstGeom>
        </p:spPr>
      </p:pic>
      <p:sp>
        <p:nvSpPr>
          <p:cNvPr id="26" name="TextBox 25">
            <a:extLst>
              <a:ext uri="{FF2B5EF4-FFF2-40B4-BE49-F238E27FC236}">
                <a16:creationId xmlns:a16="http://schemas.microsoft.com/office/drawing/2014/main" id="{9A6C3F6D-2A3E-FD68-531B-CAF5BED7B509}"/>
              </a:ext>
            </a:extLst>
          </p:cNvPr>
          <p:cNvSpPr txBox="1"/>
          <p:nvPr/>
        </p:nvSpPr>
        <p:spPr>
          <a:xfrm>
            <a:off x="317645" y="1477963"/>
            <a:ext cx="4148115" cy="6647974"/>
          </a:xfrm>
          <a:prstGeom prst="rect">
            <a:avLst/>
          </a:prstGeom>
          <a:noFill/>
        </p:spPr>
        <p:txBody>
          <a:bodyPr wrap="square" rtlCol="0">
            <a:spAutoFit/>
          </a:bodyPr>
          <a:lstStyle/>
          <a:p>
            <a:r>
              <a:rPr lang="en-GB" dirty="0"/>
              <a:t>1. </a:t>
            </a:r>
            <a:r>
              <a:rPr lang="el-GR" dirty="0"/>
              <a:t>Μπορείτε να ταιριάξετε τις παρακάτω φράσεις με τις εικόνες δίπλα; </a:t>
            </a:r>
            <a:endParaRPr lang="en-GB" dirty="0"/>
          </a:p>
          <a:p>
            <a:endParaRPr lang="en-GB" dirty="0"/>
          </a:p>
          <a:p>
            <a:pPr marL="342900" indent="-342900">
              <a:buAutoNum type="alphaUcParenR"/>
            </a:pPr>
            <a:r>
              <a:rPr lang="el-GR" dirty="0"/>
              <a:t>Άνετη καρέκλα</a:t>
            </a:r>
            <a:r>
              <a:rPr lang="en-GB" dirty="0"/>
              <a:t>.</a:t>
            </a:r>
          </a:p>
          <a:p>
            <a:pPr marL="342900" indent="-342900">
              <a:buAutoNum type="alphaUcParenR"/>
            </a:pPr>
            <a:r>
              <a:rPr lang="el-GR" dirty="0"/>
              <a:t>Φορητός υπολογιστής</a:t>
            </a:r>
            <a:r>
              <a:rPr lang="en-GB" dirty="0"/>
              <a:t>.</a:t>
            </a:r>
          </a:p>
          <a:p>
            <a:pPr marL="342900" indent="-342900">
              <a:buAutoNum type="alphaUcParenR"/>
            </a:pPr>
            <a:r>
              <a:rPr lang="el-GR" dirty="0"/>
              <a:t>Πέρδικα σε μια αχλαδιά</a:t>
            </a:r>
            <a:r>
              <a:rPr lang="en-GB" dirty="0"/>
              <a:t>.</a:t>
            </a:r>
          </a:p>
          <a:p>
            <a:pPr marL="342900" indent="-342900">
              <a:buAutoNum type="alphaUcParenR"/>
            </a:pPr>
            <a:r>
              <a:rPr lang="el-GR" dirty="0"/>
              <a:t>Ηλεκτρονικό βιβλίο</a:t>
            </a:r>
            <a:r>
              <a:rPr lang="en-GB" dirty="0"/>
              <a:t>.</a:t>
            </a:r>
          </a:p>
          <a:p>
            <a:pPr marL="342900" indent="-342900">
              <a:buAutoNum type="alphaUcParenR"/>
            </a:pPr>
            <a:r>
              <a:rPr lang="el-GR" dirty="0"/>
              <a:t>Χαρτί και στυλό </a:t>
            </a:r>
            <a:r>
              <a:rPr lang="en-GB" dirty="0"/>
              <a:t>.</a:t>
            </a:r>
          </a:p>
          <a:p>
            <a:pPr marL="342900" indent="-342900">
              <a:buAutoNum type="alphaUcParenR"/>
            </a:pPr>
            <a:r>
              <a:rPr lang="el-GR" dirty="0"/>
              <a:t>Πρόσβαση στο διαδίκτυο</a:t>
            </a:r>
            <a:r>
              <a:rPr lang="en-GB" dirty="0"/>
              <a:t>.</a:t>
            </a:r>
          </a:p>
          <a:p>
            <a:pPr marL="342900" indent="-342900">
              <a:buAutoNum type="alphaUcParenR"/>
            </a:pPr>
            <a:r>
              <a:rPr lang="el-GR" dirty="0"/>
              <a:t>μπιφτέκι</a:t>
            </a:r>
            <a:r>
              <a:rPr lang="en-GB" dirty="0"/>
              <a:t>.</a:t>
            </a:r>
          </a:p>
          <a:p>
            <a:pPr marL="342900" indent="-342900">
              <a:buAutoNum type="alphaUcParenR"/>
            </a:pPr>
            <a:r>
              <a:rPr lang="el-GR" dirty="0"/>
              <a:t>Ακουστικά</a:t>
            </a:r>
            <a:r>
              <a:rPr lang="en-GB" dirty="0"/>
              <a:t>. </a:t>
            </a:r>
          </a:p>
          <a:p>
            <a:pPr marL="342900" indent="-342900">
              <a:buAutoNum type="alphaUcParenR"/>
            </a:pPr>
            <a:r>
              <a:rPr lang="el-GR" dirty="0"/>
              <a:t>Εικονικό φόντο</a:t>
            </a:r>
            <a:endParaRPr lang="en-GB" dirty="0"/>
          </a:p>
          <a:p>
            <a:pPr marL="342900" indent="-342900">
              <a:buAutoNum type="alphaUcParenR"/>
            </a:pPr>
            <a:endParaRPr lang="en-GB" dirty="0"/>
          </a:p>
          <a:p>
            <a:r>
              <a:rPr lang="en-GB" sz="1600" i="1" dirty="0">
                <a:solidFill>
                  <a:schemeClr val="tx1">
                    <a:lumMod val="50000"/>
                    <a:lumOff val="50000"/>
                  </a:schemeClr>
                </a:solidFill>
              </a:rPr>
              <a:t>(Correct answers: 1 – H / 2 – I / 3 – C /</a:t>
            </a:r>
          </a:p>
          <a:p>
            <a:r>
              <a:rPr lang="en-GB" sz="1600" i="1" dirty="0">
                <a:solidFill>
                  <a:schemeClr val="tx1">
                    <a:lumMod val="50000"/>
                    <a:lumOff val="50000"/>
                  </a:schemeClr>
                </a:solidFill>
              </a:rPr>
              <a:t>4 – E / 5 – B / 6 – D / 7 – F / 8 – G /</a:t>
            </a:r>
          </a:p>
          <a:p>
            <a:r>
              <a:rPr lang="en-GB" sz="1600" i="1" dirty="0">
                <a:solidFill>
                  <a:schemeClr val="tx1">
                    <a:lumMod val="50000"/>
                    <a:lumOff val="50000"/>
                  </a:schemeClr>
                </a:solidFill>
              </a:rPr>
              <a:t>9 – A)</a:t>
            </a:r>
          </a:p>
          <a:p>
            <a:pPr marL="342900" indent="-342900">
              <a:buAutoNum type="alphaUcParenR"/>
            </a:pPr>
            <a:endParaRPr lang="en-GB" dirty="0"/>
          </a:p>
          <a:p>
            <a:pPr marL="342900" indent="-342900">
              <a:buAutoNum type="alphaUcParenR"/>
            </a:pPr>
            <a:endParaRPr lang="en-GB" dirty="0"/>
          </a:p>
          <a:p>
            <a:r>
              <a:rPr lang="en-GB" dirty="0"/>
              <a:t>2. </a:t>
            </a:r>
            <a:r>
              <a:rPr lang="el-GR" dirty="0"/>
              <a:t>Κατόπιν, αποφασίστε ποιες νομίζετε ότι θα μπορούσαν να μετατρέψουν τη διαδικτυακή διδασκαλία σε μια επιτυχημένη εμπειρία. </a:t>
            </a:r>
            <a:endParaRPr lang="en-GB" dirty="0"/>
          </a:p>
        </p:txBody>
      </p:sp>
      <p:sp>
        <p:nvSpPr>
          <p:cNvPr id="27" name="TextBox 26">
            <a:extLst>
              <a:ext uri="{FF2B5EF4-FFF2-40B4-BE49-F238E27FC236}">
                <a16:creationId xmlns:a16="http://schemas.microsoft.com/office/drawing/2014/main" id="{16936BF2-50B9-5604-272D-7C1BD00DBBA6}"/>
              </a:ext>
            </a:extLst>
          </p:cNvPr>
          <p:cNvSpPr txBox="1"/>
          <p:nvPr/>
        </p:nvSpPr>
        <p:spPr>
          <a:xfrm>
            <a:off x="13201052" y="952500"/>
            <a:ext cx="5040963" cy="9787295"/>
          </a:xfrm>
          <a:prstGeom prst="rect">
            <a:avLst/>
          </a:prstGeom>
          <a:noFill/>
        </p:spPr>
        <p:txBody>
          <a:bodyPr wrap="square" rtlCol="0">
            <a:spAutoFit/>
          </a:bodyPr>
          <a:lstStyle/>
          <a:p>
            <a:r>
              <a:rPr lang="en-GB" dirty="0"/>
              <a:t>2. </a:t>
            </a:r>
            <a:r>
              <a:rPr lang="el-GR" dirty="0"/>
              <a:t>Απαντήσεις</a:t>
            </a:r>
            <a:r>
              <a:rPr lang="en-GB" dirty="0"/>
              <a:t>: </a:t>
            </a:r>
          </a:p>
          <a:p>
            <a:pPr marL="342900" indent="-342900">
              <a:buAutoNum type="alphaUcPeriod"/>
            </a:pPr>
            <a:r>
              <a:rPr lang="el-GR" dirty="0"/>
              <a:t>Μια άνετη καρέκλα είναι καλή ιδέα επειδή περνάτε πολύ χρόνο καθήμενοι, έτσι, το να είστε άνετα είναι σημαντικό – να μην ξεχνάτε να σηκώνεστε και να περπατάτε λίγο όποτε είναι δυνατόν. </a:t>
            </a:r>
            <a:endParaRPr lang="en-GB" dirty="0"/>
          </a:p>
          <a:p>
            <a:pPr marL="342900" indent="-342900">
              <a:buAutoNum type="alphaUcPeriod"/>
            </a:pPr>
            <a:r>
              <a:rPr lang="el-GR" dirty="0"/>
              <a:t>Ένας φορητός υπολογιστής ή άλλη συσκευή που υποστηρίζει την πλατφόρμα επιλογής σας είναι απολύτως απαραίτητη!</a:t>
            </a:r>
            <a:endParaRPr lang="en-GB" dirty="0"/>
          </a:p>
          <a:p>
            <a:pPr marL="342900" indent="-342900">
              <a:buAutoNum type="alphaUcPeriod"/>
            </a:pPr>
            <a:r>
              <a:rPr lang="el-GR" dirty="0"/>
              <a:t>Μια πέρδικα επάνω σε μια αχλαδιά συνήθως δεν απαιτείται, εκτός ίσως από τα Χριστούγεννα. </a:t>
            </a:r>
          </a:p>
          <a:p>
            <a:pPr marL="342900" indent="-342900">
              <a:buAutoNum type="alphaUcPeriod"/>
            </a:pPr>
            <a:r>
              <a:rPr lang="el-GR" dirty="0"/>
              <a:t>Ένα ηλεκτρονικό βιβλίο μπορεί να φανεί χρήσιμο για τις τάξεις σας, ή μπορεί να επιλέξετε να γράψετε το δικό σας υλικό.</a:t>
            </a:r>
          </a:p>
          <a:p>
            <a:pPr marL="342900" indent="-342900">
              <a:buAutoNum type="alphaUcPeriod"/>
            </a:pPr>
            <a:r>
              <a:rPr lang="el-GR" dirty="0"/>
              <a:t>Το χαρτί και το μολύβι είναι καλή ιδέα επειδή ίσως χρειαστεί να κρατήσετε σημειώσεις. </a:t>
            </a:r>
          </a:p>
          <a:p>
            <a:pPr marL="342900" indent="-342900">
              <a:buAutoNum type="alphaUcPeriod"/>
            </a:pPr>
            <a:r>
              <a:rPr lang="el-GR" dirty="0"/>
              <a:t>Για μία φορά ακόμη, η πρόσβαση στο διαδίκτυο είναι βασική –εάν δεν έχετε καλή πρόσβαση δεν μπορείτε να δείτε και να επικοινωνήσετε με το ακροατήριό σας. </a:t>
            </a:r>
          </a:p>
          <a:p>
            <a:pPr marL="342900" indent="-342900">
              <a:buAutoNum type="alphaUcPeriod"/>
            </a:pPr>
            <a:r>
              <a:rPr lang="el-GR" dirty="0"/>
              <a:t> Ένα μπιφτέκι </a:t>
            </a:r>
            <a:r>
              <a:rPr lang="en-GB" dirty="0"/>
              <a:t>– </a:t>
            </a:r>
            <a:r>
              <a:rPr lang="el-GR" dirty="0"/>
              <a:t>Αν και είναι νοστιμότατο, δεν χρειαζόμαστε μπιφτέκια για να διδάξουμε, εκτός από όταν πεινάμε.</a:t>
            </a:r>
          </a:p>
          <a:p>
            <a:pPr marL="342900" indent="-342900">
              <a:buAutoNum type="alphaUcPeriod"/>
            </a:pPr>
            <a:r>
              <a:rPr lang="el-GR" dirty="0"/>
              <a:t>Τα ακουστικά είναι σημαντικά επειδή μας βοηθούν να ακούμε καλύτερα και απομονώνουν τους θορύβους που υπάρχουν γύρω μας. </a:t>
            </a:r>
          </a:p>
          <a:p>
            <a:pPr marL="342900" indent="-342900">
              <a:buAutoNum type="alphaUcPeriod"/>
            </a:pPr>
            <a:r>
              <a:rPr lang="el-GR" dirty="0"/>
              <a:t>Ένα εικονικό φόντο μπορεί να αποτελέσει ένα καλό έναυσμα συζήτησης με τους μαθητές για το περιεχόμενό του. Επιπλέον, μπορεί να κρύψει επιφάνειες που είναι χάλια! </a:t>
            </a:r>
            <a:endParaRPr lang="en-GB" dirty="0"/>
          </a:p>
        </p:txBody>
      </p:sp>
    </p:spTree>
    <p:extLst>
      <p:ext uri="{BB962C8B-B14F-4D97-AF65-F5344CB8AC3E}">
        <p14:creationId xmlns:p14="http://schemas.microsoft.com/office/powerpoint/2010/main" val="52812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1E930B-A8ED-CC6F-9F55-FE3F095B5D0B}"/>
              </a:ext>
            </a:extLst>
          </p:cNvPr>
          <p:cNvSpPr>
            <a:spLocks noGrp="1"/>
          </p:cNvSpPr>
          <p:nvPr>
            <p:ph type="body" sz="quarter" idx="13"/>
          </p:nvPr>
        </p:nvSpPr>
        <p:spPr/>
        <p:txBody>
          <a:bodyPr/>
          <a:lstStyle/>
          <a:p>
            <a:r>
              <a:rPr lang="el-GR" dirty="0"/>
              <a:t>Βασικά καταληκτικά σημεία</a:t>
            </a:r>
            <a:r>
              <a:rPr lang="en-GB" dirty="0"/>
              <a:t>: </a:t>
            </a:r>
          </a:p>
        </p:txBody>
      </p:sp>
      <p:sp>
        <p:nvSpPr>
          <p:cNvPr id="6" name="Text Placeholder 5">
            <a:extLst>
              <a:ext uri="{FF2B5EF4-FFF2-40B4-BE49-F238E27FC236}">
                <a16:creationId xmlns:a16="http://schemas.microsoft.com/office/drawing/2014/main" id="{44616C90-9260-12E9-36BB-6E5BD63A79DF}"/>
              </a:ext>
            </a:extLst>
          </p:cNvPr>
          <p:cNvSpPr>
            <a:spLocks noGrp="1"/>
          </p:cNvSpPr>
          <p:nvPr>
            <p:ph type="body" sz="quarter" idx="14"/>
          </p:nvPr>
        </p:nvSpPr>
        <p:spPr/>
        <p:txBody>
          <a:bodyPr/>
          <a:lstStyle/>
          <a:p>
            <a:r>
              <a:rPr lang="en-GB" sz="2600" dirty="0"/>
              <a:t>12</a:t>
            </a:r>
          </a:p>
        </p:txBody>
      </p:sp>
      <p:pic>
        <p:nvPicPr>
          <p:cNvPr id="8" name="Picture 7">
            <a:extLst>
              <a:ext uri="{FF2B5EF4-FFF2-40B4-BE49-F238E27FC236}">
                <a16:creationId xmlns:a16="http://schemas.microsoft.com/office/drawing/2014/main" id="{6D6EE957-9403-4132-9763-93761FF842F4}"/>
              </a:ext>
            </a:extLst>
          </p:cNvPr>
          <p:cNvPicPr>
            <a:picLocks noChangeAspect="1"/>
          </p:cNvPicPr>
          <p:nvPr/>
        </p:nvPicPr>
        <p:blipFill>
          <a:blip r:embed="rId2"/>
          <a:stretch>
            <a:fillRect/>
          </a:stretch>
        </p:blipFill>
        <p:spPr>
          <a:xfrm>
            <a:off x="8763000" y="2247900"/>
            <a:ext cx="6972695" cy="5145175"/>
          </a:xfrm>
          <a:prstGeom prst="rect">
            <a:avLst/>
          </a:prstGeom>
        </p:spPr>
      </p:pic>
      <p:sp>
        <p:nvSpPr>
          <p:cNvPr id="9" name="TextBox 8">
            <a:extLst>
              <a:ext uri="{FF2B5EF4-FFF2-40B4-BE49-F238E27FC236}">
                <a16:creationId xmlns:a16="http://schemas.microsoft.com/office/drawing/2014/main" id="{672C95B9-6792-85BF-E3D5-98EC4E122025}"/>
              </a:ext>
            </a:extLst>
          </p:cNvPr>
          <p:cNvSpPr txBox="1"/>
          <p:nvPr/>
        </p:nvSpPr>
        <p:spPr>
          <a:xfrm>
            <a:off x="2971800" y="1257300"/>
            <a:ext cx="5447905" cy="8494633"/>
          </a:xfrm>
          <a:prstGeom prst="rect">
            <a:avLst/>
          </a:prstGeom>
          <a:noFill/>
        </p:spPr>
        <p:txBody>
          <a:bodyPr wrap="square" rtlCol="0">
            <a:spAutoFit/>
          </a:bodyPr>
          <a:lstStyle/>
          <a:p>
            <a:pPr marL="457200" indent="-457200">
              <a:buAutoNum type="arabicPeriod"/>
            </a:pPr>
            <a:r>
              <a:rPr lang="el-GR" sz="2600" dirty="0">
                <a:latin typeface="Times New Roman" panose="02020603050405020304" pitchFamily="18" charset="0"/>
                <a:cs typeface="Times New Roman" panose="02020603050405020304" pitchFamily="18" charset="0"/>
              </a:rPr>
              <a:t>Ψάξτε διάφορες πλατφόρμες. Ποια καλύπτει περισσότερο τις δικές σας ανάγκες;</a:t>
            </a:r>
            <a:endParaRPr lang="en-GB" sz="2600" dirty="0">
              <a:latin typeface="Times New Roman" panose="02020603050405020304" pitchFamily="18" charset="0"/>
              <a:cs typeface="Times New Roman" panose="02020603050405020304" pitchFamily="18" charset="0"/>
            </a:endParaRPr>
          </a:p>
          <a:p>
            <a:pPr marL="457200" indent="-457200">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600" dirty="0">
                <a:latin typeface="Times New Roman" panose="02020603050405020304" pitchFamily="18" charset="0"/>
                <a:cs typeface="Times New Roman" panose="02020603050405020304" pitchFamily="18" charset="0"/>
              </a:rPr>
              <a:t>Όταν διαλέξετε μια πλατφόρμα, βεβαιωθείτε ότι καταλαβαίνετε όλα τα χαρακτηριστικά της – δείτε βίντεο, διαβάστε οδηγίες και μιλήστε με άλλους που ήδη χρησιμοποιούν την πλατφόρμα της επιλογής σας. </a:t>
            </a: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l-GR" sz="2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600" dirty="0">
                <a:latin typeface="Times New Roman" panose="02020603050405020304" pitchFamily="18" charset="0"/>
                <a:cs typeface="Times New Roman" panose="02020603050405020304" pitchFamily="18" charset="0"/>
              </a:rPr>
              <a:t>Βεβαιωθείτε ότι έχετε πρόσβαση σε αξιόπιστο και σταθερό διαδίκτυο</a:t>
            </a:r>
            <a:r>
              <a:rPr lang="en-GB" sz="2600" dirty="0">
                <a:latin typeface="Times New Roman" panose="02020603050405020304" pitchFamily="18" charset="0"/>
                <a:cs typeface="Times New Roman" panose="02020603050405020304" pitchFamily="18" charset="0"/>
              </a:rPr>
              <a:t>. </a:t>
            </a: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l-GR" sz="2600" dirty="0">
                <a:latin typeface="Times New Roman" panose="02020603050405020304" pitchFamily="18" charset="0"/>
                <a:cs typeface="Times New Roman" panose="02020603050405020304" pitchFamily="18" charset="0"/>
              </a:rPr>
              <a:t>Σκεφτείτε τον καλύτερο εξοπλισμό που θα μπορούσε να σας βοηθήσει να ανεβάσετε το επίπεδο των μαθημάτων σας. </a:t>
            </a: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GB"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30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70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28700"/>
            <a:ext cx="8008296" cy="7620000"/>
          </a:xfrm>
        </p:spPr>
        <p:txBody>
          <a:bodyPr/>
          <a:lstStyle/>
          <a:p>
            <a:br>
              <a:rPr lang="en-US" sz="2400" dirty="0"/>
            </a:br>
            <a:r>
              <a:rPr lang="el-GR" sz="3200" dirty="0"/>
              <a:t>ΣΤΟΧΟΙ</a:t>
            </a:r>
            <a:r>
              <a:rPr lang="en-US" sz="3200" dirty="0"/>
              <a:t>:</a:t>
            </a:r>
            <a:br>
              <a:rPr lang="en-US" sz="2400" dirty="0"/>
            </a:br>
            <a:br>
              <a:rPr lang="en-US" sz="2400" dirty="0"/>
            </a:br>
            <a:br>
              <a:rPr lang="en-US" sz="2400" dirty="0"/>
            </a:br>
            <a:r>
              <a:rPr lang="el-GR" sz="2400" b="0" cap="none" dirty="0"/>
              <a:t>Με την ολοκλήρωση αυτής της ενότητας οι εκπαιδευόμενοι </a:t>
            </a:r>
            <a:r>
              <a:rPr lang="en-US" sz="2400" b="0" cap="none" dirty="0"/>
              <a:t>:</a:t>
            </a:r>
            <a:br>
              <a:rPr lang="en-US" sz="2400" b="0" cap="none" dirty="0"/>
            </a:br>
            <a:br>
              <a:rPr lang="en-US" sz="2400" b="0" cap="none" dirty="0"/>
            </a:br>
            <a:r>
              <a:rPr lang="en-US" sz="2400" b="0" cap="none" dirty="0"/>
              <a:t>●  </a:t>
            </a:r>
            <a:r>
              <a:rPr lang="el-GR" sz="2400" b="0" cap="none" dirty="0"/>
              <a:t>Θα κατανοήσουν καλύτερα ορισμένες διαδικτυακές πλατφόρμες διδασκαλίας και τον τρόπο που λειτουργούν.</a:t>
            </a:r>
            <a:br>
              <a:rPr lang="en-US" sz="2400" b="0" cap="none" dirty="0"/>
            </a:br>
            <a:br>
              <a:rPr lang="en-US" sz="2400" b="0" cap="none" dirty="0"/>
            </a:br>
            <a:r>
              <a:rPr lang="en-US" sz="2400" b="0" cap="none" dirty="0"/>
              <a:t>● </a:t>
            </a:r>
            <a:r>
              <a:rPr lang="el-GR" sz="2400" b="0" cap="none" dirty="0"/>
              <a:t>Θα</a:t>
            </a:r>
            <a:r>
              <a:rPr lang="en-US" sz="2400" b="0" cap="none" dirty="0"/>
              <a:t> </a:t>
            </a:r>
            <a:r>
              <a:rPr lang="el-GR" sz="2400" b="0" cap="none" dirty="0"/>
              <a:t>γνωρίσουν και θα χρησιμοποιήσουν επαρκώς τα βασικά εργαλεία που απαιτούνται για την διαδικτυακή διδασκαλία</a:t>
            </a:r>
            <a:br>
              <a:rPr lang="en-US" sz="2400" b="0" cap="none" dirty="0"/>
            </a:br>
            <a:br>
              <a:rPr lang="en-US" sz="2400" b="0" cap="none" dirty="0"/>
            </a:br>
            <a:r>
              <a:rPr lang="en-US" sz="2400" b="0" cap="none" dirty="0"/>
              <a:t>● </a:t>
            </a:r>
            <a:r>
              <a:rPr lang="el-GR" sz="2400" b="0" cap="none" dirty="0"/>
              <a:t>Θα επιλέξουν το υλικό το οποίο ταιριάζει στις τάξεις τους και βοηθά στην γνωστική βελτίωση των μαθητών τους </a:t>
            </a:r>
            <a:br>
              <a:rPr lang="el-GR" sz="2400" b="0" cap="none" dirty="0"/>
            </a:br>
            <a:br>
              <a:rPr lang="en-US" sz="2400" dirty="0"/>
            </a:br>
            <a:br>
              <a:rPr lang="en-US" dirty="0"/>
            </a:br>
            <a:endParaRPr lang="en-US" dirty="0"/>
          </a:p>
        </p:txBody>
      </p:sp>
      <p:sp>
        <p:nvSpPr>
          <p:cNvPr id="3" name="Text Placeholder 2"/>
          <p:cNvSpPr>
            <a:spLocks noGrp="1"/>
          </p:cNvSpPr>
          <p:nvPr>
            <p:ph type="body" idx="1"/>
          </p:nvPr>
        </p:nvSpPr>
        <p:spPr/>
        <p:txBody>
          <a:bodyPr/>
          <a:lstStyle/>
          <a:p>
            <a:r>
              <a:rPr lang="en-US" sz="2600" dirty="0"/>
              <a:t>1</a:t>
            </a:r>
          </a:p>
        </p:txBody>
      </p:sp>
    </p:spTree>
    <p:extLst>
      <p:ext uri="{BB962C8B-B14F-4D97-AF65-F5344CB8AC3E}">
        <p14:creationId xmlns:p14="http://schemas.microsoft.com/office/powerpoint/2010/main" val="217510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28382"/>
            <a:ext cx="18059400" cy="895718"/>
          </a:xfrm>
        </p:spPr>
        <p:txBody>
          <a:bodyPr>
            <a:noAutofit/>
          </a:bodyPr>
          <a:lstStyle/>
          <a:p>
            <a:r>
              <a:rPr lang="el-GR" sz="3600" dirty="0"/>
              <a:t>Η διαδικτυακή διδασκαλία έχει πολλά πλεονεκτήματα, αλλά και ορισμένα μειονεκτήματα. Δείτε παρακάτω μερικά παραδείγματα και των δύο.</a:t>
            </a:r>
            <a:endParaRPr lang="en-US" sz="3600" dirty="0"/>
          </a:p>
        </p:txBody>
      </p:sp>
      <p:sp>
        <p:nvSpPr>
          <p:cNvPr id="3" name="Content Placeholder 2"/>
          <p:cNvSpPr>
            <a:spLocks noGrp="1"/>
          </p:cNvSpPr>
          <p:nvPr>
            <p:ph sz="half" idx="1"/>
          </p:nvPr>
        </p:nvSpPr>
        <p:spPr>
          <a:xfrm>
            <a:off x="1471958" y="2769873"/>
            <a:ext cx="6019800" cy="5791201"/>
          </a:xfrm>
        </p:spPr>
        <p:txBody>
          <a:bodyPr>
            <a:normAutofit/>
          </a:bodyPr>
          <a:lstStyle/>
          <a:p>
            <a:r>
              <a:rPr lang="el-GR" b="1" dirty="0"/>
              <a:t>Πλεονεκτήματα</a:t>
            </a:r>
            <a:r>
              <a:rPr lang="en-US" b="1" dirty="0"/>
              <a:t>:</a:t>
            </a:r>
          </a:p>
          <a:p>
            <a:pPr marL="0" indent="0">
              <a:buNone/>
            </a:pPr>
            <a:endParaRPr lang="en-US" dirty="0"/>
          </a:p>
          <a:p>
            <a:pPr>
              <a:buFont typeface="Wingdings" panose="05000000000000000000" pitchFamily="2" charset="2"/>
              <a:buChar char="v"/>
            </a:pPr>
            <a:r>
              <a:rPr lang="el-GR" dirty="0"/>
              <a:t>Δυνατότητα εργασίας από παντού</a:t>
            </a:r>
            <a:r>
              <a:rPr lang="en-US" dirty="0"/>
              <a:t>.</a:t>
            </a:r>
          </a:p>
          <a:p>
            <a:pPr>
              <a:buFont typeface="Wingdings" panose="05000000000000000000" pitchFamily="2" charset="2"/>
              <a:buChar char="v"/>
            </a:pPr>
            <a:r>
              <a:rPr lang="el-GR" dirty="0"/>
              <a:t>Μειωμένο κόστος</a:t>
            </a:r>
            <a:r>
              <a:rPr lang="en-US" dirty="0"/>
              <a:t>– </a:t>
            </a:r>
            <a:r>
              <a:rPr lang="el-GR" dirty="0"/>
              <a:t>Δεν χρειάζεται διατήρηση γραφείου ή μετακινήσεις</a:t>
            </a:r>
            <a:r>
              <a:rPr lang="en-US" dirty="0"/>
              <a:t> </a:t>
            </a:r>
          </a:p>
          <a:p>
            <a:pPr>
              <a:buFont typeface="Wingdings" panose="05000000000000000000" pitchFamily="2" charset="2"/>
              <a:buChar char="v"/>
            </a:pPr>
            <a:r>
              <a:rPr lang="el-GR" dirty="0"/>
              <a:t>Δυνατότητα συμμετοχής περισσότερων μαθητών/τριών</a:t>
            </a:r>
            <a:r>
              <a:rPr lang="en-US" dirty="0"/>
              <a:t>.</a:t>
            </a:r>
          </a:p>
          <a:p>
            <a:pPr>
              <a:buFont typeface="Wingdings" panose="05000000000000000000" pitchFamily="2" charset="2"/>
              <a:buChar char="v"/>
            </a:pPr>
            <a:r>
              <a:rPr lang="el-GR" dirty="0"/>
              <a:t>Μεγαλύτερη ευελιξία στο ωράριο εργασίας</a:t>
            </a:r>
            <a:r>
              <a:rPr lang="en-US" dirty="0"/>
              <a:t>.</a:t>
            </a:r>
          </a:p>
          <a:p>
            <a:pPr>
              <a:buFont typeface="Wingdings" panose="05000000000000000000" pitchFamily="2" charset="2"/>
              <a:buChar char="v"/>
            </a:pPr>
            <a:r>
              <a:rPr lang="el-GR" dirty="0"/>
              <a:t>Περισσότερος ελεύθερος χρόνος</a:t>
            </a:r>
            <a:r>
              <a:rPr lang="en-US" dirty="0"/>
              <a:t>.</a:t>
            </a:r>
          </a:p>
          <a:p>
            <a:pPr>
              <a:buFont typeface="Wingdings" panose="05000000000000000000" pitchFamily="2" charset="2"/>
              <a:buChar char="v"/>
            </a:pPr>
            <a:r>
              <a:rPr lang="el-GR" dirty="0"/>
              <a:t>Καλύτερη αυτοπειθαρχία</a:t>
            </a:r>
            <a:r>
              <a:rPr lang="en-US" dirty="0"/>
              <a:t>.</a:t>
            </a:r>
          </a:p>
          <a:p>
            <a:pPr>
              <a:buFont typeface="Wingdings" panose="05000000000000000000" pitchFamily="2" charset="2"/>
              <a:buChar char="v"/>
            </a:pPr>
            <a:endParaRPr lang="en-US" dirty="0"/>
          </a:p>
        </p:txBody>
      </p:sp>
      <p:sp>
        <p:nvSpPr>
          <p:cNvPr id="4" name="Content Placeholder 3"/>
          <p:cNvSpPr>
            <a:spLocks noGrp="1"/>
          </p:cNvSpPr>
          <p:nvPr>
            <p:ph sz="half" idx="2"/>
          </p:nvPr>
        </p:nvSpPr>
        <p:spPr>
          <a:xfrm>
            <a:off x="10287000" y="2769873"/>
            <a:ext cx="6042546" cy="5608716"/>
          </a:xfrm>
        </p:spPr>
        <p:txBody>
          <a:bodyPr>
            <a:normAutofit fontScale="92500" lnSpcReduction="20000"/>
          </a:bodyPr>
          <a:lstStyle/>
          <a:p>
            <a:r>
              <a:rPr lang="el-GR" b="1" dirty="0"/>
              <a:t>Μειονεκτήματα</a:t>
            </a:r>
            <a:r>
              <a:rPr lang="en-US" dirty="0"/>
              <a:t>:</a:t>
            </a:r>
          </a:p>
          <a:p>
            <a:pPr marL="0" indent="0">
              <a:buNone/>
            </a:pPr>
            <a:endParaRPr lang="en-US" dirty="0"/>
          </a:p>
          <a:p>
            <a:pPr>
              <a:buFont typeface="Wingdings" panose="05000000000000000000" pitchFamily="2" charset="2"/>
              <a:buChar char="v"/>
            </a:pPr>
            <a:r>
              <a:rPr lang="el-GR" dirty="0"/>
              <a:t>Υπερβολικός χρόνος μπροστά στην οθόνη του υπολογιστή</a:t>
            </a:r>
            <a:r>
              <a:rPr lang="en-US" dirty="0"/>
              <a:t>.</a:t>
            </a:r>
          </a:p>
          <a:p>
            <a:pPr>
              <a:buFont typeface="Wingdings" panose="05000000000000000000" pitchFamily="2" charset="2"/>
              <a:buChar char="v"/>
            </a:pPr>
            <a:r>
              <a:rPr lang="el-GR" dirty="0"/>
              <a:t>Προβλήματα διαδικτύου ή τεχνικού εξοπλισμού</a:t>
            </a:r>
          </a:p>
          <a:p>
            <a:pPr>
              <a:buFont typeface="Wingdings" panose="05000000000000000000" pitchFamily="2" charset="2"/>
              <a:buChar char="v"/>
            </a:pPr>
            <a:r>
              <a:rPr lang="el-GR" dirty="0"/>
              <a:t>Προβλήματα σύνδεσης</a:t>
            </a:r>
            <a:r>
              <a:rPr lang="en-US" dirty="0"/>
              <a:t> /</a:t>
            </a:r>
            <a:r>
              <a:rPr lang="el-GR" dirty="0"/>
              <a:t> Έλλειψη μικροφώνων </a:t>
            </a:r>
            <a:r>
              <a:rPr lang="el-GR" dirty="0" err="1"/>
              <a:t>κλπ</a:t>
            </a:r>
            <a:r>
              <a:rPr lang="en-US" dirty="0"/>
              <a:t>., </a:t>
            </a:r>
          </a:p>
          <a:p>
            <a:pPr>
              <a:buFont typeface="Wingdings" panose="05000000000000000000" pitchFamily="2" charset="2"/>
              <a:buChar char="v"/>
            </a:pPr>
            <a:r>
              <a:rPr lang="el-GR" dirty="0"/>
              <a:t>Απομόνωση</a:t>
            </a:r>
            <a:r>
              <a:rPr lang="en-US" dirty="0"/>
              <a:t>.</a:t>
            </a:r>
          </a:p>
          <a:p>
            <a:pPr>
              <a:buFont typeface="Wingdings" panose="05000000000000000000" pitchFamily="2" charset="2"/>
              <a:buChar char="v"/>
            </a:pPr>
            <a:r>
              <a:rPr lang="el-GR" dirty="0"/>
              <a:t>Έλλειψη διάθεσης εκπαίδευσης για την παροχή βέλτιστων και ποιοτικών μαθημάτων</a:t>
            </a:r>
            <a:endParaRPr lang="en-US" dirty="0"/>
          </a:p>
          <a:p>
            <a:pPr>
              <a:buFont typeface="Wingdings" panose="05000000000000000000" pitchFamily="2" charset="2"/>
              <a:buChar char="v"/>
            </a:pPr>
            <a:r>
              <a:rPr lang="el-GR" dirty="0"/>
              <a:t>Μεγαλύτερη δυσκολία δημιουργίας σχέσεων στην διαδικτυακή διδασκαλία</a:t>
            </a:r>
            <a:r>
              <a:rPr lang="en-US" dirty="0"/>
              <a:t>. </a:t>
            </a:r>
          </a:p>
          <a:p>
            <a:pPr>
              <a:buFont typeface="Wingdings" panose="05000000000000000000" pitchFamily="2" charset="2"/>
              <a:buChar char="v"/>
            </a:pPr>
            <a:endParaRPr lang="en-US" dirty="0"/>
          </a:p>
          <a:p>
            <a:pPr marL="0" indent="0">
              <a:buNone/>
            </a:pPr>
            <a:endParaRPr lang="en-US" dirty="0"/>
          </a:p>
        </p:txBody>
      </p:sp>
      <p:sp>
        <p:nvSpPr>
          <p:cNvPr id="5" name="Text Placeholder 4"/>
          <p:cNvSpPr>
            <a:spLocks noGrp="1"/>
          </p:cNvSpPr>
          <p:nvPr>
            <p:ph type="body" sz="quarter" idx="10"/>
          </p:nvPr>
        </p:nvSpPr>
        <p:spPr/>
        <p:txBody>
          <a:bodyPr>
            <a:normAutofit fontScale="70000" lnSpcReduction="20000"/>
          </a:bodyPr>
          <a:lstStyle/>
          <a:p>
            <a:r>
              <a:rPr lang="el-GR" dirty="0"/>
              <a:t>Πλεονεκτήματα και μειονεκτήματα της διαδικτυακής διδασκαλίας</a:t>
            </a:r>
            <a:r>
              <a:rPr lang="en-US" dirty="0"/>
              <a:t>: </a:t>
            </a:r>
          </a:p>
        </p:txBody>
      </p:sp>
      <p:sp>
        <p:nvSpPr>
          <p:cNvPr id="6" name="Text Placeholder 5"/>
          <p:cNvSpPr>
            <a:spLocks noGrp="1"/>
          </p:cNvSpPr>
          <p:nvPr>
            <p:ph type="body" sz="quarter" idx="11"/>
          </p:nvPr>
        </p:nvSpPr>
        <p:spPr/>
        <p:txBody>
          <a:bodyPr/>
          <a:lstStyle/>
          <a:p>
            <a:r>
              <a:rPr lang="en-US" sz="2600" dirty="0"/>
              <a:t>2</a:t>
            </a:r>
          </a:p>
        </p:txBody>
      </p:sp>
      <p:pic>
        <p:nvPicPr>
          <p:cNvPr id="8" name="Picture 7">
            <a:extLst>
              <a:ext uri="{FF2B5EF4-FFF2-40B4-BE49-F238E27FC236}">
                <a16:creationId xmlns:a16="http://schemas.microsoft.com/office/drawing/2014/main" id="{1106D8EE-51B7-FEC5-3A22-2B523F1709FE}"/>
              </a:ext>
            </a:extLst>
          </p:cNvPr>
          <p:cNvPicPr>
            <a:picLocks noChangeAspect="1"/>
          </p:cNvPicPr>
          <p:nvPr/>
        </p:nvPicPr>
        <p:blipFill>
          <a:blip r:embed="rId2"/>
          <a:stretch>
            <a:fillRect/>
          </a:stretch>
        </p:blipFill>
        <p:spPr>
          <a:xfrm>
            <a:off x="7483049" y="3767881"/>
            <a:ext cx="2568163" cy="2377646"/>
          </a:xfrm>
          <a:prstGeom prst="rect">
            <a:avLst/>
          </a:prstGeom>
        </p:spPr>
      </p:pic>
      <p:sp>
        <p:nvSpPr>
          <p:cNvPr id="9" name="TextBox 8">
            <a:extLst>
              <a:ext uri="{FF2B5EF4-FFF2-40B4-BE49-F238E27FC236}">
                <a16:creationId xmlns:a16="http://schemas.microsoft.com/office/drawing/2014/main" id="{0C90FD2A-2AD7-82A2-6E27-1B79FDAE4CD0}"/>
              </a:ext>
            </a:extLst>
          </p:cNvPr>
          <p:cNvSpPr txBox="1"/>
          <p:nvPr/>
        </p:nvSpPr>
        <p:spPr>
          <a:xfrm>
            <a:off x="6324600" y="8622544"/>
            <a:ext cx="6553200" cy="1508105"/>
          </a:xfrm>
          <a:prstGeom prst="rect">
            <a:avLst/>
          </a:prstGeom>
          <a:noFill/>
        </p:spPr>
        <p:txBody>
          <a:bodyPr wrap="square" rtlCol="0">
            <a:spAutoFit/>
          </a:bodyPr>
          <a:lstStyle/>
          <a:p>
            <a:r>
              <a:rPr lang="el-GR" sz="2800" i="1" dirty="0">
                <a:solidFill>
                  <a:schemeClr val="tx2"/>
                </a:solidFill>
              </a:rPr>
              <a:t>Μπορείτε να σκεφτείτε άλλα;</a:t>
            </a:r>
            <a:endParaRPr lang="en-GB" sz="3200" i="1" dirty="0">
              <a:solidFill>
                <a:schemeClr val="tx2"/>
              </a:solidFill>
            </a:endParaRPr>
          </a:p>
          <a:p>
            <a:endParaRPr lang="en-GB" sz="3200" i="1" dirty="0">
              <a:solidFill>
                <a:schemeClr val="tx2"/>
              </a:solidFill>
            </a:endParaRPr>
          </a:p>
          <a:p>
            <a:r>
              <a:rPr lang="en-GB" sz="3200" i="1" dirty="0">
                <a:solidFill>
                  <a:schemeClr val="tx2"/>
                </a:solidFill>
              </a:rPr>
              <a:t> </a:t>
            </a:r>
          </a:p>
        </p:txBody>
      </p:sp>
    </p:spTree>
    <p:extLst>
      <p:ext uri="{BB962C8B-B14F-4D97-AF65-F5344CB8AC3E}">
        <p14:creationId xmlns:p14="http://schemas.microsoft.com/office/powerpoint/2010/main" val="252092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57478"/>
            <a:ext cx="16306798" cy="833222"/>
          </a:xfrm>
        </p:spPr>
        <p:txBody>
          <a:bodyPr>
            <a:normAutofit fontScale="90000"/>
          </a:bodyPr>
          <a:lstStyle/>
          <a:p>
            <a:r>
              <a:rPr lang="el-GR" sz="3100" dirty="0"/>
              <a:t>Ακολουθεί ενδεικτικό λεξιλόγιο σχετικό με τη διαδικτυακή διδασκαλία. Μπορείτε να το αντιστοιχίσετε με τους σωστούς ορισμούς;</a:t>
            </a:r>
            <a:endParaRPr lang="en-US" dirty="0"/>
          </a:p>
        </p:txBody>
      </p:sp>
      <p:graphicFrame>
        <p:nvGraphicFramePr>
          <p:cNvPr id="6" name="Table 6">
            <a:extLst>
              <a:ext uri="{FF2B5EF4-FFF2-40B4-BE49-F238E27FC236}">
                <a16:creationId xmlns:a16="http://schemas.microsoft.com/office/drawing/2014/main" id="{7D0E1797-FCF9-9D15-B861-8342BA07B562}"/>
              </a:ext>
            </a:extLst>
          </p:cNvPr>
          <p:cNvGraphicFramePr>
            <a:graphicFrameLocks noGrp="1"/>
          </p:cNvGraphicFramePr>
          <p:nvPr>
            <p:ph idx="1"/>
            <p:extLst>
              <p:ext uri="{D42A27DB-BD31-4B8C-83A1-F6EECF244321}">
                <p14:modId xmlns:p14="http://schemas.microsoft.com/office/powerpoint/2010/main" val="3088536623"/>
              </p:ext>
            </p:extLst>
          </p:nvPr>
        </p:nvGraphicFramePr>
        <p:xfrm>
          <a:off x="822277" y="1945835"/>
          <a:ext cx="16306798" cy="4085639"/>
        </p:xfrm>
        <a:graphic>
          <a:graphicData uri="http://schemas.openxmlformats.org/drawingml/2006/table">
            <a:tbl>
              <a:tblPr firstRow="1" bandRow="1">
                <a:tableStyleId>{5C22544A-7EE6-4342-B048-85BDC9FD1C3A}</a:tableStyleId>
              </a:tblPr>
              <a:tblGrid>
                <a:gridCol w="8153399">
                  <a:extLst>
                    <a:ext uri="{9D8B030D-6E8A-4147-A177-3AD203B41FA5}">
                      <a16:colId xmlns:a16="http://schemas.microsoft.com/office/drawing/2014/main" val="2715653520"/>
                    </a:ext>
                  </a:extLst>
                </a:gridCol>
                <a:gridCol w="8153399">
                  <a:extLst>
                    <a:ext uri="{9D8B030D-6E8A-4147-A177-3AD203B41FA5}">
                      <a16:colId xmlns:a16="http://schemas.microsoft.com/office/drawing/2014/main" val="293146866"/>
                    </a:ext>
                  </a:extLst>
                </a:gridCol>
              </a:tblGrid>
              <a:tr h="423052">
                <a:tc>
                  <a:txBody>
                    <a:bodyPr/>
                    <a:lstStyle/>
                    <a:p>
                      <a:pPr algn="ctr"/>
                      <a:r>
                        <a:rPr lang="el-GR" dirty="0"/>
                        <a:t>Λεξιλόγιο</a:t>
                      </a:r>
                      <a:r>
                        <a:rPr lang="en-GB" dirty="0"/>
                        <a:t> :</a:t>
                      </a:r>
                    </a:p>
                  </a:txBody>
                  <a:tcPr/>
                </a:tc>
                <a:tc>
                  <a:txBody>
                    <a:bodyPr/>
                    <a:lstStyle/>
                    <a:p>
                      <a:pPr algn="ctr"/>
                      <a:r>
                        <a:rPr lang="el-GR" dirty="0"/>
                        <a:t>Ορισμοί</a:t>
                      </a:r>
                      <a:r>
                        <a:rPr lang="en-GB" dirty="0"/>
                        <a:t>:</a:t>
                      </a:r>
                    </a:p>
                  </a:txBody>
                  <a:tcPr/>
                </a:tc>
                <a:extLst>
                  <a:ext uri="{0D108BD9-81ED-4DB2-BD59-A6C34878D82A}">
                    <a16:rowId xmlns:a16="http://schemas.microsoft.com/office/drawing/2014/main" val="2087815316"/>
                  </a:ext>
                </a:extLst>
              </a:tr>
              <a:tr h="423052">
                <a:tc>
                  <a:txBody>
                    <a:bodyPr/>
                    <a:lstStyle/>
                    <a:p>
                      <a:r>
                        <a:rPr lang="en-GB" dirty="0"/>
                        <a:t>1. Breakout room</a:t>
                      </a:r>
                      <a:r>
                        <a:rPr lang="el-GR" dirty="0"/>
                        <a:t> (</a:t>
                      </a:r>
                      <a:r>
                        <a:rPr lang="en-US" dirty="0"/>
                        <a:t> </a:t>
                      </a:r>
                      <a:r>
                        <a:rPr lang="el-GR" dirty="0"/>
                        <a:t>δωμάτια διαμοιρασμού)</a:t>
                      </a:r>
                      <a:endParaRPr lang="en-GB" dirty="0"/>
                    </a:p>
                  </a:txBody>
                  <a:tcPr/>
                </a:tc>
                <a:tc>
                  <a:txBody>
                    <a:bodyPr/>
                    <a:lstStyle/>
                    <a:p>
                      <a:r>
                        <a:rPr lang="en-GB" dirty="0"/>
                        <a:t>A) </a:t>
                      </a:r>
                      <a:r>
                        <a:rPr lang="el-GR" dirty="0"/>
                        <a:t>Γράμματα και αριθμοί που αναφέρονται σε μια συγκεκριμένη τάξη</a:t>
                      </a:r>
                      <a:r>
                        <a:rPr lang="en-GB" dirty="0"/>
                        <a:t>.</a:t>
                      </a:r>
                    </a:p>
                  </a:txBody>
                  <a:tcPr/>
                </a:tc>
                <a:extLst>
                  <a:ext uri="{0D108BD9-81ED-4DB2-BD59-A6C34878D82A}">
                    <a16:rowId xmlns:a16="http://schemas.microsoft.com/office/drawing/2014/main" val="2999990028"/>
                  </a:ext>
                </a:extLst>
              </a:tr>
              <a:tr h="730199">
                <a:tc>
                  <a:txBody>
                    <a:bodyPr/>
                    <a:lstStyle/>
                    <a:p>
                      <a:r>
                        <a:rPr lang="en-GB" dirty="0"/>
                        <a:t>2. Screen Share</a:t>
                      </a:r>
                      <a:r>
                        <a:rPr lang="el-GR" dirty="0"/>
                        <a:t> (διαμοιρασμός οθόνης)</a:t>
                      </a:r>
                      <a:endParaRPr lang="en-GB" dirty="0"/>
                    </a:p>
                  </a:txBody>
                  <a:tcPr/>
                </a:tc>
                <a:tc>
                  <a:txBody>
                    <a:bodyPr/>
                    <a:lstStyle/>
                    <a:p>
                      <a:r>
                        <a:rPr lang="en-GB" dirty="0"/>
                        <a:t>B) </a:t>
                      </a:r>
                      <a:r>
                        <a:rPr lang="el-GR" dirty="0"/>
                        <a:t>Εργαλείο που επιτρέπει στους συμμετέχοντες/</a:t>
                      </a:r>
                      <a:r>
                        <a:rPr lang="el-GR" dirty="0" err="1"/>
                        <a:t>ουσες</a:t>
                      </a:r>
                      <a:r>
                        <a:rPr lang="el-GR" dirty="0"/>
                        <a:t> να στείλουν άμεσα τα μηνύματά τους κατά τη διάρκεια των διαδικτυακών συναντήσεων.</a:t>
                      </a:r>
                      <a:endParaRPr lang="en-GB" dirty="0"/>
                    </a:p>
                  </a:txBody>
                  <a:tcPr/>
                </a:tc>
                <a:extLst>
                  <a:ext uri="{0D108BD9-81ED-4DB2-BD59-A6C34878D82A}">
                    <a16:rowId xmlns:a16="http://schemas.microsoft.com/office/drawing/2014/main" val="810438469"/>
                  </a:ext>
                </a:extLst>
              </a:tr>
              <a:tr h="1043142">
                <a:tc>
                  <a:txBody>
                    <a:bodyPr/>
                    <a:lstStyle/>
                    <a:p>
                      <a:r>
                        <a:rPr lang="en-GB" dirty="0"/>
                        <a:t>3. Chat</a:t>
                      </a:r>
                      <a:r>
                        <a:rPr lang="el-GR" dirty="0"/>
                        <a:t> (χώρος συζήτησης)</a:t>
                      </a:r>
                      <a:endParaRPr lang="en-GB" dirty="0"/>
                    </a:p>
                  </a:txBody>
                  <a:tcPr/>
                </a:tc>
                <a:tc>
                  <a:txBody>
                    <a:bodyPr/>
                    <a:lstStyle/>
                    <a:p>
                      <a:r>
                        <a:rPr lang="en-GB" dirty="0"/>
                        <a:t>C) </a:t>
                      </a:r>
                      <a:r>
                        <a:rPr lang="el-GR" dirty="0"/>
                        <a:t>Εργαλείο που επιτρέπει στον/στην ‘οικοδεσπότη’ [τον διοργανωτή/</a:t>
                      </a:r>
                      <a:r>
                        <a:rPr lang="el-GR" dirty="0" err="1"/>
                        <a:t>διργανώτρια</a:t>
                      </a:r>
                      <a:r>
                        <a:rPr lang="el-GR" dirty="0"/>
                        <a:t> τη διαδικτυακής συνάντησης] να διαμοιράσει τους συμμετέχοντες/</a:t>
                      </a:r>
                      <a:r>
                        <a:rPr lang="el-GR" dirty="0" err="1"/>
                        <a:t>ουσες</a:t>
                      </a:r>
                      <a:r>
                        <a:rPr lang="el-GR" dirty="0"/>
                        <a:t> σε μικρότερες ομάδες. </a:t>
                      </a:r>
                    </a:p>
                  </a:txBody>
                  <a:tcPr/>
                </a:tc>
                <a:extLst>
                  <a:ext uri="{0D108BD9-81ED-4DB2-BD59-A6C34878D82A}">
                    <a16:rowId xmlns:a16="http://schemas.microsoft.com/office/drawing/2014/main" val="4272775084"/>
                  </a:ext>
                </a:extLst>
              </a:tr>
              <a:tr h="423052">
                <a:tc>
                  <a:txBody>
                    <a:bodyPr/>
                    <a:lstStyle/>
                    <a:p>
                      <a:r>
                        <a:rPr lang="en-GB" dirty="0"/>
                        <a:t>4. Whiteboard</a:t>
                      </a:r>
                      <a:r>
                        <a:rPr lang="el-GR" dirty="0"/>
                        <a:t> (</a:t>
                      </a:r>
                      <a:r>
                        <a:rPr lang="el-GR" dirty="0" err="1"/>
                        <a:t>λευκοπίνακας</a:t>
                      </a:r>
                      <a:r>
                        <a:rPr lang="el-GR" dirty="0"/>
                        <a:t>)</a:t>
                      </a:r>
                      <a:endParaRPr lang="en-GB" dirty="0"/>
                    </a:p>
                  </a:txBody>
                  <a:tcPr/>
                </a:tc>
                <a:tc>
                  <a:txBody>
                    <a:bodyPr/>
                    <a:lstStyle/>
                    <a:p>
                      <a:r>
                        <a:rPr lang="en-GB" dirty="0"/>
                        <a:t>D) </a:t>
                      </a:r>
                      <a:r>
                        <a:rPr lang="el-GR" dirty="0"/>
                        <a:t>Κενός χώρος που επιτρέπει την προσθήκη/γραφή κειμένου/εικόνας</a:t>
                      </a:r>
                      <a:endParaRPr lang="en-GB" dirty="0"/>
                    </a:p>
                  </a:txBody>
                  <a:tcPr/>
                </a:tc>
                <a:extLst>
                  <a:ext uri="{0D108BD9-81ED-4DB2-BD59-A6C34878D82A}">
                    <a16:rowId xmlns:a16="http://schemas.microsoft.com/office/drawing/2014/main" val="2610861772"/>
                  </a:ext>
                </a:extLst>
              </a:tr>
              <a:tr h="1043142">
                <a:tc>
                  <a:txBody>
                    <a:bodyPr/>
                    <a:lstStyle/>
                    <a:p>
                      <a:r>
                        <a:rPr lang="en-GB" dirty="0"/>
                        <a:t>5. Class code</a:t>
                      </a:r>
                      <a:r>
                        <a:rPr lang="el-GR" dirty="0"/>
                        <a:t> (κωδικός τάξης)</a:t>
                      </a:r>
                      <a:endParaRPr lang="en-GB" dirty="0"/>
                    </a:p>
                  </a:txBody>
                  <a:tcPr/>
                </a:tc>
                <a:tc>
                  <a:txBody>
                    <a:bodyPr/>
                    <a:lstStyle/>
                    <a:p>
                      <a:r>
                        <a:rPr lang="en-GB" dirty="0"/>
                        <a:t>E) </a:t>
                      </a:r>
                      <a:r>
                        <a:rPr lang="el-GR" dirty="0"/>
                        <a:t>Εργαλείο που επιτρέπει στον διοργανωτή/</a:t>
                      </a:r>
                      <a:r>
                        <a:rPr lang="el-GR" dirty="0" err="1"/>
                        <a:t>τρια</a:t>
                      </a:r>
                      <a:r>
                        <a:rPr lang="el-GR" dirty="0"/>
                        <a:t> της διαδικτυακής συνάντησης να διαμοιραστεί/αποστείλει  διάφορες εικόνες ή έγγραφα σε όλους/όλες τους/τις συμμετέχοντες/</a:t>
                      </a:r>
                      <a:r>
                        <a:rPr lang="el-GR" dirty="0" err="1"/>
                        <a:t>ουσες</a:t>
                      </a:r>
                      <a:r>
                        <a:rPr lang="el-GR" dirty="0"/>
                        <a:t>.</a:t>
                      </a:r>
                      <a:r>
                        <a:rPr lang="en-GB" dirty="0"/>
                        <a:t> </a:t>
                      </a:r>
                    </a:p>
                  </a:txBody>
                  <a:tcPr/>
                </a:tc>
                <a:extLst>
                  <a:ext uri="{0D108BD9-81ED-4DB2-BD59-A6C34878D82A}">
                    <a16:rowId xmlns:a16="http://schemas.microsoft.com/office/drawing/2014/main" val="2189900532"/>
                  </a:ext>
                </a:extLst>
              </a:tr>
            </a:tbl>
          </a:graphicData>
        </a:graphic>
      </p:graphicFrame>
      <p:sp>
        <p:nvSpPr>
          <p:cNvPr id="4" name="Text Placeholder 3"/>
          <p:cNvSpPr>
            <a:spLocks noGrp="1"/>
          </p:cNvSpPr>
          <p:nvPr>
            <p:ph type="body" sz="quarter" idx="10"/>
          </p:nvPr>
        </p:nvSpPr>
        <p:spPr/>
        <p:txBody>
          <a:bodyPr/>
          <a:lstStyle/>
          <a:p>
            <a:r>
              <a:rPr lang="el-GR" dirty="0"/>
              <a:t>Τι γνωρίζετε ήδη; Χρήσιμο σχετικό λεξιλόγιο</a:t>
            </a:r>
            <a:r>
              <a:rPr lang="en-US" dirty="0"/>
              <a:t>. </a:t>
            </a:r>
          </a:p>
        </p:txBody>
      </p:sp>
      <p:sp>
        <p:nvSpPr>
          <p:cNvPr id="5" name="Text Placeholder 4"/>
          <p:cNvSpPr>
            <a:spLocks noGrp="1"/>
          </p:cNvSpPr>
          <p:nvPr>
            <p:ph type="body" sz="quarter" idx="11"/>
          </p:nvPr>
        </p:nvSpPr>
        <p:spPr/>
        <p:txBody>
          <a:bodyPr/>
          <a:lstStyle/>
          <a:p>
            <a:r>
              <a:rPr lang="en-US" sz="2600" dirty="0"/>
              <a:t>3</a:t>
            </a:r>
          </a:p>
        </p:txBody>
      </p:sp>
      <p:sp>
        <p:nvSpPr>
          <p:cNvPr id="3" name="TextBox 2">
            <a:extLst>
              <a:ext uri="{FF2B5EF4-FFF2-40B4-BE49-F238E27FC236}">
                <a16:creationId xmlns:a16="http://schemas.microsoft.com/office/drawing/2014/main" id="{5A6EA580-3E55-E8A4-6ABB-8FC94F852000}"/>
              </a:ext>
            </a:extLst>
          </p:cNvPr>
          <p:cNvSpPr txBox="1"/>
          <p:nvPr/>
        </p:nvSpPr>
        <p:spPr>
          <a:xfrm>
            <a:off x="685800" y="6362699"/>
            <a:ext cx="17068800" cy="3385542"/>
          </a:xfrm>
          <a:prstGeom prst="rect">
            <a:avLst/>
          </a:prstGeom>
          <a:noFill/>
        </p:spPr>
        <p:txBody>
          <a:bodyPr wrap="square" rtlCol="0">
            <a:spAutoFit/>
          </a:bodyPr>
          <a:lstStyle/>
          <a:p>
            <a:r>
              <a:rPr lang="el-GR" sz="2800" dirty="0">
                <a:solidFill>
                  <a:schemeClr val="tx2"/>
                </a:solidFill>
                <a:latin typeface="Times New Roman" panose="02020603050405020304" pitchFamily="18" charset="0"/>
                <a:cs typeface="Times New Roman" panose="02020603050405020304" pitchFamily="18" charset="0"/>
              </a:rPr>
              <a:t>Τώρα δείτε τις παρακάτω λέξεις</a:t>
            </a:r>
            <a:r>
              <a:rPr lang="en-GB" sz="2800" dirty="0">
                <a:solidFill>
                  <a:schemeClr val="tx2"/>
                </a:solidFill>
                <a:latin typeface="Times New Roman" panose="02020603050405020304" pitchFamily="18" charset="0"/>
                <a:cs typeface="Times New Roman" panose="02020603050405020304" pitchFamily="18" charset="0"/>
              </a:rPr>
              <a:t>.  </a:t>
            </a:r>
            <a:r>
              <a:rPr lang="el-GR" sz="2800" dirty="0">
                <a:solidFill>
                  <a:schemeClr val="tx2"/>
                </a:solidFill>
                <a:latin typeface="Times New Roman" panose="02020603050405020304" pitchFamily="18" charset="0"/>
                <a:cs typeface="Times New Roman" panose="02020603050405020304" pitchFamily="18" charset="0"/>
              </a:rPr>
              <a:t>Ποιες από αυτές αφορούν πλατφόρμες που είναι πιο γνωστές για τη διαδικτυακή διδασκαλία; </a:t>
            </a:r>
            <a:endParaRPr lang="en-GB" sz="2800" dirty="0">
              <a:solidFill>
                <a:schemeClr val="tx2"/>
              </a:solidFill>
              <a:latin typeface="Times New Roman" panose="02020603050405020304" pitchFamily="18" charset="0"/>
              <a:cs typeface="Times New Roman" panose="02020603050405020304" pitchFamily="18" charset="0"/>
            </a:endParaRPr>
          </a:p>
          <a:p>
            <a:pPr marL="342900" indent="-342900">
              <a:buAutoNum type="arabicPeriod"/>
            </a:pPr>
            <a:r>
              <a:rPr lang="en-GB" sz="2800" dirty="0">
                <a:solidFill>
                  <a:schemeClr val="tx2"/>
                </a:solidFill>
                <a:latin typeface="Times New Roman" panose="02020603050405020304" pitchFamily="18" charset="0"/>
                <a:cs typeface="Times New Roman" panose="02020603050405020304" pitchFamily="18" charset="0"/>
              </a:rPr>
              <a:t>Zoom. </a:t>
            </a:r>
          </a:p>
          <a:p>
            <a:pPr marL="342900" indent="-342900">
              <a:buAutoNum type="arabicPeriod"/>
            </a:pPr>
            <a:r>
              <a:rPr lang="en-GB" sz="2800" dirty="0">
                <a:solidFill>
                  <a:schemeClr val="tx2"/>
                </a:solidFill>
                <a:latin typeface="Times New Roman" panose="02020603050405020304" pitchFamily="18" charset="0"/>
                <a:cs typeface="Times New Roman" panose="02020603050405020304" pitchFamily="18" charset="0"/>
              </a:rPr>
              <a:t>Microsoft Teams. </a:t>
            </a:r>
          </a:p>
          <a:p>
            <a:pPr marL="342900" indent="-342900">
              <a:buAutoNum type="arabicPeriod"/>
            </a:pPr>
            <a:r>
              <a:rPr lang="en-GB" sz="2800" dirty="0">
                <a:solidFill>
                  <a:schemeClr val="tx2"/>
                </a:solidFill>
                <a:latin typeface="Times New Roman" panose="02020603050405020304" pitchFamily="18" charset="0"/>
                <a:cs typeface="Times New Roman" panose="02020603050405020304" pitchFamily="18" charset="0"/>
              </a:rPr>
              <a:t>Facebook. </a:t>
            </a:r>
          </a:p>
          <a:p>
            <a:pPr marL="342900" indent="-342900">
              <a:buAutoNum type="arabicPeriod"/>
            </a:pPr>
            <a:r>
              <a:rPr lang="en-GB" sz="2800" dirty="0">
                <a:solidFill>
                  <a:schemeClr val="tx2"/>
                </a:solidFill>
                <a:latin typeface="Times New Roman" panose="02020603050405020304" pitchFamily="18" charset="0"/>
                <a:cs typeface="Times New Roman" panose="02020603050405020304" pitchFamily="18" charset="0"/>
              </a:rPr>
              <a:t>Netflix </a:t>
            </a:r>
          </a:p>
          <a:p>
            <a:pPr marL="342900" indent="-342900">
              <a:buAutoNum type="arabicPeriod"/>
            </a:pPr>
            <a:r>
              <a:rPr lang="en-GB" sz="2800" dirty="0">
                <a:solidFill>
                  <a:schemeClr val="tx2"/>
                </a:solidFill>
                <a:latin typeface="Times New Roman" panose="02020603050405020304" pitchFamily="18" charset="0"/>
                <a:cs typeface="Times New Roman" panose="02020603050405020304" pitchFamily="18" charset="0"/>
              </a:rPr>
              <a:t>Google classroom.</a:t>
            </a:r>
          </a:p>
          <a:p>
            <a:endParaRPr lang="en-GB" dirty="0"/>
          </a:p>
        </p:txBody>
      </p:sp>
      <p:sp>
        <p:nvSpPr>
          <p:cNvPr id="7" name="TextBox 6">
            <a:extLst>
              <a:ext uri="{FF2B5EF4-FFF2-40B4-BE49-F238E27FC236}">
                <a16:creationId xmlns:a16="http://schemas.microsoft.com/office/drawing/2014/main" id="{5A6EA580-3E55-E8A4-6ABB-8FC94F852000}"/>
              </a:ext>
            </a:extLst>
          </p:cNvPr>
          <p:cNvSpPr txBox="1"/>
          <p:nvPr/>
        </p:nvSpPr>
        <p:spPr>
          <a:xfrm>
            <a:off x="990600" y="5513568"/>
            <a:ext cx="16306798" cy="615553"/>
          </a:xfrm>
          <a:prstGeom prst="rect">
            <a:avLst/>
          </a:prstGeom>
          <a:noFill/>
        </p:spPr>
        <p:txBody>
          <a:bodyPr wrap="square" rtlCol="0">
            <a:spAutoFit/>
          </a:bodyPr>
          <a:lstStyle/>
          <a:p>
            <a:r>
              <a:rPr lang="en-GB" sz="1600" i="1" dirty="0">
                <a:solidFill>
                  <a:schemeClr val="tx1">
                    <a:lumMod val="50000"/>
                    <a:lumOff val="50000"/>
                  </a:schemeClr>
                </a:solidFill>
              </a:rPr>
              <a:t>Correct answers: 1 – C / 2 – E / 3 – B / 4 – D / 5 – A.)</a:t>
            </a:r>
          </a:p>
          <a:p>
            <a:endParaRPr lang="en-GB" dirty="0"/>
          </a:p>
        </p:txBody>
      </p:sp>
      <p:sp>
        <p:nvSpPr>
          <p:cNvPr id="8" name="TextBox 7">
            <a:extLst>
              <a:ext uri="{FF2B5EF4-FFF2-40B4-BE49-F238E27FC236}">
                <a16:creationId xmlns:a16="http://schemas.microsoft.com/office/drawing/2014/main" id="{5A6EA580-3E55-E8A4-6ABB-8FC94F852000}"/>
              </a:ext>
            </a:extLst>
          </p:cNvPr>
          <p:cNvSpPr txBox="1"/>
          <p:nvPr/>
        </p:nvSpPr>
        <p:spPr>
          <a:xfrm>
            <a:off x="3962400" y="9412526"/>
            <a:ext cx="12420598" cy="861774"/>
          </a:xfrm>
          <a:prstGeom prst="rect">
            <a:avLst/>
          </a:prstGeom>
          <a:noFill/>
        </p:spPr>
        <p:txBody>
          <a:bodyPr wrap="square" rtlCol="0">
            <a:spAutoFit/>
          </a:bodyPr>
          <a:lstStyle/>
          <a:p>
            <a:pPr marL="342900" indent="-342900">
              <a:buAutoNum type="arabicPeriod"/>
            </a:pPr>
            <a:endParaRPr lang="en-GB" dirty="0"/>
          </a:p>
          <a:p>
            <a:r>
              <a:rPr lang="en-GB" sz="1600" i="1" dirty="0">
                <a:solidFill>
                  <a:schemeClr val="tx1">
                    <a:lumMod val="50000"/>
                    <a:lumOff val="50000"/>
                  </a:schemeClr>
                </a:solidFill>
              </a:rPr>
              <a:t>(Correct answers: 1 / 2 &amp; 5 are all platforms which can be used for teaching online.  Facebook is a social networking site &amp; Netflix is a video streaming site.) </a:t>
            </a:r>
          </a:p>
        </p:txBody>
      </p:sp>
    </p:spTree>
    <p:extLst>
      <p:ext uri="{BB962C8B-B14F-4D97-AF65-F5344CB8AC3E}">
        <p14:creationId xmlns:p14="http://schemas.microsoft.com/office/powerpoint/2010/main" val="27748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71107"/>
            <a:ext cx="13357745" cy="1582043"/>
          </a:xfrm>
        </p:spPr>
        <p:txBody>
          <a:bodyPr anchor="ctr">
            <a:normAutofit/>
          </a:bodyPr>
          <a:lstStyle/>
          <a:p>
            <a:r>
              <a:rPr lang="en-US" dirty="0"/>
              <a:t>Zoom! </a:t>
            </a:r>
          </a:p>
        </p:txBody>
      </p:sp>
      <p:sp>
        <p:nvSpPr>
          <p:cNvPr id="3" name="Text Placeholder 2"/>
          <p:cNvSpPr>
            <a:spLocks noGrp="1"/>
          </p:cNvSpPr>
          <p:nvPr>
            <p:ph sz="half" idx="1"/>
          </p:nvPr>
        </p:nvSpPr>
        <p:spPr>
          <a:xfrm>
            <a:off x="3505200" y="790679"/>
            <a:ext cx="8129656" cy="7620000"/>
          </a:xfrm>
        </p:spPr>
        <p:txBody>
          <a:bodyPr>
            <a:normAutofit/>
          </a:bodyPr>
          <a:lstStyle/>
          <a:p>
            <a:pPr marL="0" indent="0">
              <a:buNone/>
            </a:pPr>
            <a:endParaRPr lang="en-US" dirty="0"/>
          </a:p>
          <a:p>
            <a:pPr marL="0" indent="0">
              <a:buNone/>
            </a:pPr>
            <a:r>
              <a:rPr lang="el-GR" dirty="0"/>
              <a:t>Τι είναι το </a:t>
            </a:r>
            <a:r>
              <a:rPr lang="en-US" dirty="0"/>
              <a:t>Zoom?</a:t>
            </a:r>
          </a:p>
        </p:txBody>
      </p:sp>
      <p:pic>
        <p:nvPicPr>
          <p:cNvPr id="10" name="Content Placeholder 9">
            <a:extLst>
              <a:ext uri="{FF2B5EF4-FFF2-40B4-BE49-F238E27FC236}">
                <a16:creationId xmlns:a16="http://schemas.microsoft.com/office/drawing/2014/main" id="{A8FD6BBC-E9CB-545F-4E34-071A20FEB0E8}"/>
              </a:ext>
            </a:extLst>
          </p:cNvPr>
          <p:cNvPicPr>
            <a:picLocks noGrp="1" noChangeAspect="1"/>
          </p:cNvPicPr>
          <p:nvPr>
            <p:ph sz="half" idx="2"/>
          </p:nvPr>
        </p:nvPicPr>
        <p:blipFill>
          <a:blip r:embed="rId2"/>
          <a:stretch>
            <a:fillRect/>
          </a:stretch>
        </p:blipFill>
        <p:spPr>
          <a:xfrm>
            <a:off x="10078647" y="2847171"/>
            <a:ext cx="6042546" cy="5000207"/>
          </a:xfrm>
          <a:noFill/>
        </p:spPr>
      </p:pic>
      <p:sp>
        <p:nvSpPr>
          <p:cNvPr id="7" name="Text Placeholder 6"/>
          <p:cNvSpPr>
            <a:spLocks noGrp="1"/>
          </p:cNvSpPr>
          <p:nvPr>
            <p:ph type="body" sz="quarter" idx="10"/>
          </p:nvPr>
        </p:nvSpPr>
        <p:spPr>
          <a:xfrm>
            <a:off x="890656" y="150865"/>
            <a:ext cx="7696200" cy="584462"/>
          </a:xfrm>
        </p:spPr>
        <p:txBody>
          <a:bodyPr>
            <a:normAutofit/>
          </a:bodyPr>
          <a:lstStyle/>
          <a:p>
            <a:r>
              <a:rPr lang="el-GR" dirty="0"/>
              <a:t>Με λίγα λόγια!</a:t>
            </a:r>
            <a:r>
              <a:rPr lang="en-US" dirty="0"/>
              <a:t>– Zoom!</a:t>
            </a:r>
          </a:p>
        </p:txBody>
      </p:sp>
      <p:sp>
        <p:nvSpPr>
          <p:cNvPr id="15" name="Text Placeholder 5">
            <a:extLst>
              <a:ext uri="{FF2B5EF4-FFF2-40B4-BE49-F238E27FC236}">
                <a16:creationId xmlns:a16="http://schemas.microsoft.com/office/drawing/2014/main" id="{46599BA6-2337-3E19-22EB-686D72A73065}"/>
              </a:ext>
            </a:extLst>
          </p:cNvPr>
          <p:cNvSpPr>
            <a:spLocks noGrp="1"/>
          </p:cNvSpPr>
          <p:nvPr>
            <p:ph type="body" sz="quarter" idx="11"/>
          </p:nvPr>
        </p:nvSpPr>
        <p:spPr>
          <a:xfrm>
            <a:off x="42885" y="63522"/>
            <a:ext cx="762000" cy="720725"/>
          </a:xfrm>
        </p:spPr>
        <p:txBody>
          <a:bodyPr/>
          <a:lstStyle/>
          <a:p>
            <a:r>
              <a:rPr lang="en-US" sz="2600" dirty="0"/>
              <a:t>4</a:t>
            </a:r>
          </a:p>
        </p:txBody>
      </p:sp>
      <p:sp>
        <p:nvSpPr>
          <p:cNvPr id="11" name="TextBox 10">
            <a:extLst>
              <a:ext uri="{FF2B5EF4-FFF2-40B4-BE49-F238E27FC236}">
                <a16:creationId xmlns:a16="http://schemas.microsoft.com/office/drawing/2014/main" id="{6DE7CD87-CDE1-0EAA-170F-B3EA2DE27701}"/>
              </a:ext>
            </a:extLst>
          </p:cNvPr>
          <p:cNvSpPr txBox="1"/>
          <p:nvPr/>
        </p:nvSpPr>
        <p:spPr>
          <a:xfrm>
            <a:off x="890656" y="2200574"/>
            <a:ext cx="8595749" cy="6740307"/>
          </a:xfrm>
          <a:prstGeom prst="rect">
            <a:avLst/>
          </a:prstGeom>
          <a:noFill/>
        </p:spPr>
        <p:txBody>
          <a:bodyPr wrap="square" rtlCol="0">
            <a:spAutoFit/>
          </a:bodyPr>
          <a:lstStyle/>
          <a:p>
            <a:pPr algn="just"/>
            <a:r>
              <a:rPr lang="el-GR" sz="2400" dirty="0">
                <a:latin typeface="Times New Roman" panose="02020603050405020304" pitchFamily="18" charset="0"/>
                <a:cs typeface="Times New Roman" panose="02020603050405020304" pitchFamily="18" charset="0"/>
              </a:rPr>
              <a:t>Διαβάστε το κείμενο που ακολουθεί και συμπληρώστε τα κενά με τις παρακάτω λέξεις:</a:t>
            </a:r>
            <a:endParaRPr lang="en-GB" sz="2400" dirty="0">
              <a:latin typeface="Times New Roman" panose="02020603050405020304" pitchFamily="18" charset="0"/>
              <a:cs typeface="Times New Roman" panose="02020603050405020304" pitchFamily="18" charset="0"/>
            </a:endParaRPr>
          </a:p>
          <a:p>
            <a:pPr algn="just"/>
            <a:r>
              <a:rPr lang="el-GR" sz="2400" i="1" dirty="0">
                <a:latin typeface="Times New Roman" panose="02020603050405020304" pitchFamily="18" charset="0"/>
                <a:cs typeface="Times New Roman" panose="02020603050405020304" pitchFamily="18" charset="0"/>
              </a:rPr>
              <a:t>Λαμβάνω</a:t>
            </a:r>
            <a:r>
              <a:rPr lang="en-GB" sz="2400" i="1"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Προγραμματίζω</a:t>
            </a:r>
            <a:r>
              <a:rPr lang="en-GB" sz="2400" i="1"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Έξυπνο κινητό</a:t>
            </a:r>
            <a:r>
              <a:rPr lang="en-GB" sz="2400" i="1"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Διαδικτυακός/η/ο</a:t>
            </a:r>
            <a:r>
              <a:rPr lang="en-GB" sz="2400" i="1"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Σύνδεση</a:t>
            </a:r>
            <a:r>
              <a:rPr lang="en-GB" sz="2400" i="1" dirty="0">
                <a:latin typeface="Times New Roman" panose="02020603050405020304" pitchFamily="18" charset="0"/>
                <a:cs typeface="Times New Roman" panose="02020603050405020304" pitchFamily="18" charset="0"/>
              </a:rPr>
              <a:t>, </a:t>
            </a:r>
            <a:r>
              <a:rPr lang="el-GR" sz="2400" i="1" dirty="0">
                <a:latin typeface="Times New Roman" panose="02020603050405020304" pitchFamily="18" charset="0"/>
                <a:cs typeface="Times New Roman" panose="02020603050405020304" pitchFamily="18" charset="0"/>
              </a:rPr>
              <a:t>Επικοινωνίες</a:t>
            </a:r>
            <a:endParaRPr lang="en-GB" sz="2400" i="1" dirty="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Το </a:t>
            </a:r>
            <a:r>
              <a:rPr lang="en-GB" sz="2400" dirty="0">
                <a:latin typeface="Times New Roman" panose="02020603050405020304" pitchFamily="18" charset="0"/>
                <a:cs typeface="Times New Roman" panose="02020603050405020304" pitchFamily="18" charset="0"/>
              </a:rPr>
              <a:t>Zoom </a:t>
            </a:r>
            <a:r>
              <a:rPr lang="el-GR" sz="2400" dirty="0">
                <a:latin typeface="Times New Roman" panose="02020603050405020304" pitchFamily="18" charset="0"/>
                <a:cs typeface="Times New Roman" panose="02020603050405020304" pitchFamily="18" charset="0"/>
              </a:rPr>
              <a:t>είναι </a:t>
            </a:r>
            <a:r>
              <a:rPr lang="en-GB" sz="2400" dirty="0">
                <a:latin typeface="Times New Roman" panose="02020603050405020304" pitchFamily="18" charset="0"/>
                <a:cs typeface="Times New Roman" panose="02020603050405020304" pitchFamily="18" charset="0"/>
              </a:rPr>
              <a:t>1.____________ </a:t>
            </a:r>
            <a:r>
              <a:rPr lang="el-GR" sz="2400" dirty="0">
                <a:latin typeface="Times New Roman" panose="02020603050405020304" pitchFamily="18" charset="0"/>
                <a:cs typeface="Times New Roman" panose="02020603050405020304" pitchFamily="18" charset="0"/>
              </a:rPr>
              <a:t>πλατφόρμα που επιτρέπει στους χρήστες να συναντιούνται, </a:t>
            </a:r>
            <a:r>
              <a:rPr lang="en-GB" sz="2400" dirty="0">
                <a:latin typeface="Times New Roman" panose="02020603050405020304" pitchFamily="18" charset="0"/>
                <a:cs typeface="Times New Roman" panose="02020603050405020304" pitchFamily="18" charset="0"/>
              </a:rPr>
              <a:t>2.</a:t>
            </a:r>
            <a:r>
              <a:rPr lang="el-GR" sz="2400" dirty="0">
                <a:latin typeface="Times New Roman" panose="02020603050405020304" pitchFamily="18" charset="0"/>
                <a:cs typeface="Times New Roman" panose="02020603050405020304" pitchFamily="18" charset="0"/>
              </a:rPr>
              <a:t> να</a:t>
            </a:r>
            <a:r>
              <a:rPr lang="en-GB" sz="2400" dirty="0">
                <a:latin typeface="Times New Roman" panose="02020603050405020304" pitchFamily="18" charset="0"/>
                <a:cs typeface="Times New Roman" panose="02020603050405020304" pitchFamily="18" charset="0"/>
              </a:rPr>
              <a:t>__________ </a:t>
            </a:r>
            <a:r>
              <a:rPr lang="el-GR" sz="2400" dirty="0">
                <a:latin typeface="Times New Roman" panose="02020603050405020304" pitchFamily="18" charset="0"/>
                <a:cs typeface="Times New Roman" panose="02020603050405020304" pitchFamily="18" charset="0"/>
              </a:rPr>
              <a:t>και να μοιράζονται βίντεο, </a:t>
            </a:r>
            <a:r>
              <a:rPr lang="en-GB" sz="2400" dirty="0">
                <a:latin typeface="Times New Roman" panose="02020603050405020304" pitchFamily="18" charset="0"/>
                <a:cs typeface="Times New Roman" panose="02020603050405020304" pitchFamily="18" charset="0"/>
              </a:rPr>
              <a:t>audio</a:t>
            </a:r>
            <a:r>
              <a:rPr lang="el-GR" sz="2400" dirty="0">
                <a:latin typeface="Times New Roman" panose="02020603050405020304" pitchFamily="18" charset="0"/>
                <a:cs typeface="Times New Roman" panose="02020603050405020304" pitchFamily="18" charset="0"/>
              </a:rPr>
              <a:t> (ηχητικά αποσπάσματα)</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τηλέφωνα και συζητήσεις.</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Για να χρησιμοποιήσετε το </a:t>
            </a:r>
            <a:r>
              <a:rPr lang="en-GB" sz="2400" dirty="0">
                <a:latin typeface="Times New Roman" panose="02020603050405020304" pitchFamily="18" charset="0"/>
                <a:cs typeface="Times New Roman" panose="02020603050405020304" pitchFamily="18" charset="0"/>
              </a:rPr>
              <a:t>Zoom </a:t>
            </a:r>
            <a:r>
              <a:rPr lang="el-GR" sz="2400" dirty="0">
                <a:latin typeface="Times New Roman" panose="02020603050405020304" pitchFamily="18" charset="0"/>
                <a:cs typeface="Times New Roman" panose="02020603050405020304" pitchFamily="18" charset="0"/>
              </a:rPr>
              <a:t>χρειάζεστε </a:t>
            </a:r>
            <a:r>
              <a:rPr lang="en-GB" sz="2400" dirty="0">
                <a:latin typeface="Times New Roman" panose="02020603050405020304" pitchFamily="18" charset="0"/>
                <a:cs typeface="Times New Roman" panose="02020603050405020304" pitchFamily="18" charset="0"/>
              </a:rPr>
              <a:t>3.______________ </a:t>
            </a:r>
            <a:r>
              <a:rPr lang="el-GR" sz="2400" dirty="0">
                <a:latin typeface="Times New Roman" panose="02020603050405020304" pitchFamily="18" charset="0"/>
                <a:cs typeface="Times New Roman" panose="02020603050405020304" pitchFamily="18" charset="0"/>
              </a:rPr>
              <a:t>στο διαδίκτυο και μια συσκευή που να υποστηρίζει την πλατφόρμα </a:t>
            </a:r>
            <a:r>
              <a:rPr lang="en-GB" sz="2400" dirty="0">
                <a:latin typeface="Times New Roman" panose="02020603050405020304" pitchFamily="18" charset="0"/>
                <a:cs typeface="Times New Roman" panose="02020603050405020304" pitchFamily="18" charset="0"/>
              </a:rPr>
              <a:t>Zoom, </a:t>
            </a:r>
            <a:r>
              <a:rPr lang="el-GR" sz="2400" dirty="0">
                <a:latin typeface="Times New Roman" panose="02020603050405020304" pitchFamily="18" charset="0"/>
                <a:cs typeface="Times New Roman" panose="02020603050405020304" pitchFamily="18" charset="0"/>
              </a:rPr>
              <a:t>όπως φορητό υπολογιστή,</a:t>
            </a:r>
            <a:r>
              <a:rPr lang="en-GB" sz="2400" dirty="0">
                <a:latin typeface="Times New Roman" panose="02020603050405020304" pitchFamily="18" charset="0"/>
                <a:cs typeface="Times New Roman" panose="02020603050405020304" pitchFamily="18" charset="0"/>
              </a:rPr>
              <a:t> 4.____________ </a:t>
            </a:r>
            <a:r>
              <a:rPr lang="el-GR" sz="2400" dirty="0">
                <a:latin typeface="Times New Roman" panose="02020603050405020304" pitchFamily="18" charset="0"/>
                <a:cs typeface="Times New Roman" panose="02020603050405020304" pitchFamily="18" charset="0"/>
              </a:rPr>
              <a:t>ή </a:t>
            </a:r>
            <a:r>
              <a:rPr lang="en-US" sz="2400" dirty="0">
                <a:latin typeface="Times New Roman" panose="02020603050405020304" pitchFamily="18" charset="0"/>
                <a:cs typeface="Times New Roman" panose="02020603050405020304" pitchFamily="18" charset="0"/>
              </a:rPr>
              <a:t>tablet</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Οι χρήστες χρειάζεται να δημιουργήσουν λογαριασμό και να κατεβάσουν το συγκεκριμένο λογισμικό. Μόλις αυτό γίνει μπορείτε να </a:t>
            </a:r>
            <a:r>
              <a:rPr lang="en-GB" sz="2400" dirty="0">
                <a:latin typeface="Times New Roman" panose="02020603050405020304" pitchFamily="18" charset="0"/>
                <a:cs typeface="Times New Roman" panose="02020603050405020304" pitchFamily="18" charset="0"/>
              </a:rPr>
              <a:t>5.___________ ‘</a:t>
            </a:r>
            <a:r>
              <a:rPr lang="el-GR" sz="2400" dirty="0">
                <a:latin typeface="Times New Roman" panose="02020603050405020304" pitchFamily="18" charset="0"/>
                <a:cs typeface="Times New Roman" panose="02020603050405020304" pitchFamily="18" charset="0"/>
              </a:rPr>
              <a:t>συναντήσεις</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με τους μαθητές σας για να κάνετε τα διαδικτυακά σας μαθήματα. Μόλις προγραμματίσετε τις συναντήσεις σας θα </a:t>
            </a:r>
            <a:r>
              <a:rPr lang="en-GB" sz="2400" dirty="0">
                <a:latin typeface="Times New Roman" panose="02020603050405020304" pitchFamily="18" charset="0"/>
                <a:cs typeface="Times New Roman" panose="02020603050405020304" pitchFamily="18" charset="0"/>
              </a:rPr>
              <a:t>6.___________ </a:t>
            </a:r>
            <a:r>
              <a:rPr lang="el-GR" sz="2400" dirty="0">
                <a:latin typeface="Times New Roman" panose="02020603050405020304" pitchFamily="18" charset="0"/>
                <a:cs typeface="Times New Roman" panose="02020603050405020304" pitchFamily="18" charset="0"/>
              </a:rPr>
              <a:t>ένα σύνδεσμο που μπορείτε να το στείλετε στους μαθητές σας για να συνδεθούν στην διαδικτυακή τάξη</a:t>
            </a:r>
            <a:r>
              <a:rPr lang="en-GB" sz="2400" dirty="0">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38E7C5B3-54A4-2732-1C51-AE96C7008503}"/>
              </a:ext>
            </a:extLst>
          </p:cNvPr>
          <p:cNvSpPr txBox="1"/>
          <p:nvPr/>
        </p:nvSpPr>
        <p:spPr>
          <a:xfrm>
            <a:off x="8229600" y="9654220"/>
            <a:ext cx="7891593" cy="584775"/>
          </a:xfrm>
          <a:prstGeom prst="rect">
            <a:avLst/>
          </a:prstGeom>
          <a:noFill/>
        </p:spPr>
        <p:txBody>
          <a:bodyPr wrap="square" rtlCol="0">
            <a:spAutoFit/>
          </a:bodyPr>
          <a:lstStyle/>
          <a:p>
            <a:r>
              <a:rPr lang="en-GB" sz="1600" i="1" dirty="0">
                <a:solidFill>
                  <a:schemeClr val="tx1">
                    <a:lumMod val="50000"/>
                    <a:lumOff val="50000"/>
                  </a:schemeClr>
                </a:solidFill>
                <a:latin typeface="Times New Roman" panose="02020603050405020304" pitchFamily="18" charset="0"/>
                <a:cs typeface="Times New Roman" panose="02020603050405020304" pitchFamily="18" charset="0"/>
              </a:rPr>
              <a:t>Correct answers: 1 – communications / 2 – online / 3 – connection / 4 – smartphone / 5 – schedule / 6 – receive. </a:t>
            </a:r>
          </a:p>
        </p:txBody>
      </p:sp>
    </p:spTree>
    <p:extLst>
      <p:ext uri="{BB962C8B-B14F-4D97-AF65-F5344CB8AC3E}">
        <p14:creationId xmlns:p14="http://schemas.microsoft.com/office/powerpoint/2010/main" val="318792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4600" y="1104901"/>
            <a:ext cx="5867400" cy="8153400"/>
          </a:xfrm>
        </p:spPr>
        <p:txBody>
          <a:bodyPr>
            <a:normAutofit fontScale="92500"/>
          </a:bodyPr>
          <a:lstStyle/>
          <a:p>
            <a:pPr marL="457200" indent="-457200">
              <a:buAutoNum type="arabicPeriod"/>
            </a:pPr>
            <a:r>
              <a:rPr lang="el-GR" sz="2300" dirty="0"/>
              <a:t>Ποια από τις παρακάτω ΔΕΝ υπάρχει ως επιλογή στη σελίδα του </a:t>
            </a:r>
            <a:r>
              <a:rPr lang="en-US" sz="2300" dirty="0"/>
              <a:t>ZOOM</a:t>
            </a:r>
            <a:r>
              <a:rPr lang="el-GR" sz="2300" dirty="0"/>
              <a:t>;</a:t>
            </a:r>
            <a:endParaRPr lang="en-US" sz="2300" dirty="0"/>
          </a:p>
          <a:p>
            <a:pPr marL="457200" indent="-457200">
              <a:buAutoNum type="alphaUcParenR"/>
            </a:pPr>
            <a:r>
              <a:rPr lang="en-US" sz="2100" dirty="0"/>
              <a:t>Join </a:t>
            </a:r>
            <a:r>
              <a:rPr lang="el-GR" sz="2100" dirty="0"/>
              <a:t>(Συμμετοχή)</a:t>
            </a:r>
            <a:endParaRPr lang="en-US" sz="2100" dirty="0"/>
          </a:p>
          <a:p>
            <a:pPr marL="457200" indent="-457200">
              <a:buAutoNum type="alphaUcParenR"/>
            </a:pPr>
            <a:r>
              <a:rPr lang="en-US" sz="2100" dirty="0">
                <a:solidFill>
                  <a:srgbClr val="00B050"/>
                </a:solidFill>
              </a:rPr>
              <a:t>Previous meeting </a:t>
            </a:r>
            <a:r>
              <a:rPr lang="el-GR" sz="2100" dirty="0">
                <a:solidFill>
                  <a:srgbClr val="00B050"/>
                </a:solidFill>
              </a:rPr>
              <a:t>(προηγούμενη συνάντηση)</a:t>
            </a:r>
            <a:endParaRPr lang="en-US" sz="2100" dirty="0">
              <a:solidFill>
                <a:srgbClr val="00B050"/>
              </a:solidFill>
            </a:endParaRPr>
          </a:p>
          <a:p>
            <a:pPr marL="457200" indent="-457200">
              <a:buAutoNum type="alphaUcParenR"/>
            </a:pPr>
            <a:r>
              <a:rPr lang="en-US" sz="2100" dirty="0"/>
              <a:t>New meeting </a:t>
            </a:r>
            <a:r>
              <a:rPr lang="el-GR" sz="2100" dirty="0"/>
              <a:t>(νέα συνάντηση)</a:t>
            </a:r>
            <a:endParaRPr lang="en-US" sz="2100" dirty="0"/>
          </a:p>
          <a:p>
            <a:pPr marL="457200" indent="-457200">
              <a:buAutoNum type="alphaUcParenR"/>
            </a:pPr>
            <a:r>
              <a:rPr lang="en-US" sz="2100" dirty="0"/>
              <a:t>Schedule </a:t>
            </a:r>
            <a:r>
              <a:rPr lang="el-GR" sz="2100" dirty="0"/>
              <a:t>(προγραμματισμός)</a:t>
            </a:r>
            <a:endParaRPr lang="en-US" sz="2100" dirty="0"/>
          </a:p>
          <a:p>
            <a:pPr marL="457200" indent="-457200">
              <a:buAutoNum type="alphaUcParenR"/>
            </a:pPr>
            <a:r>
              <a:rPr lang="en-US" sz="2100" dirty="0"/>
              <a:t>Share screen</a:t>
            </a:r>
            <a:r>
              <a:rPr lang="el-GR" sz="2100" dirty="0"/>
              <a:t> (διαμοιρασμός της οθόνης)</a:t>
            </a:r>
            <a:endParaRPr lang="en-US" sz="2100" dirty="0"/>
          </a:p>
          <a:p>
            <a:pPr marL="0" indent="0">
              <a:buNone/>
            </a:pPr>
            <a:endParaRPr lang="en-US" sz="2300" dirty="0"/>
          </a:p>
          <a:p>
            <a:pPr marL="457200" indent="-457200">
              <a:buAutoNum type="arabicPeriod" startAt="2"/>
            </a:pPr>
            <a:r>
              <a:rPr lang="el-GR" sz="2300" dirty="0"/>
              <a:t>Εάν θέλετε να συμμετέχετε σε μια συνάντηση ποια από τις παρακάτω ΔΥΟ επιλογές μπορείτε να χρησιμοποιήσετε για να το κάνετε;</a:t>
            </a:r>
            <a:r>
              <a:rPr lang="en-US" sz="2300" dirty="0"/>
              <a:t> </a:t>
            </a:r>
          </a:p>
          <a:p>
            <a:pPr marL="457200" indent="-457200">
              <a:buAutoNum type="alphaUcParenR"/>
            </a:pPr>
            <a:r>
              <a:rPr lang="en-US" sz="2100" dirty="0"/>
              <a:t>Zoom password </a:t>
            </a:r>
            <a:r>
              <a:rPr lang="el-GR" sz="2100" dirty="0"/>
              <a:t>(κωδικός </a:t>
            </a:r>
            <a:r>
              <a:rPr lang="en-US" sz="2100" dirty="0"/>
              <a:t>ZOOM)</a:t>
            </a:r>
          </a:p>
          <a:p>
            <a:pPr marL="457200" indent="-457200">
              <a:buAutoNum type="alphaUcParenR"/>
            </a:pPr>
            <a:r>
              <a:rPr lang="en-US" sz="2100" dirty="0"/>
              <a:t>Google I.D (</a:t>
            </a:r>
            <a:r>
              <a:rPr lang="el-GR" sz="2100" dirty="0"/>
              <a:t>κωδικός </a:t>
            </a:r>
            <a:r>
              <a:rPr lang="en-US" sz="2100" dirty="0"/>
              <a:t>Google)</a:t>
            </a:r>
          </a:p>
          <a:p>
            <a:pPr marL="457200" indent="-457200">
              <a:buAutoNum type="alphaUcParenR"/>
            </a:pPr>
            <a:r>
              <a:rPr lang="en-US" sz="2100" dirty="0">
                <a:solidFill>
                  <a:srgbClr val="00B050"/>
                </a:solidFill>
              </a:rPr>
              <a:t>Meeting I.D (</a:t>
            </a:r>
            <a:r>
              <a:rPr lang="el-GR" sz="2100" dirty="0">
                <a:solidFill>
                  <a:srgbClr val="00B050"/>
                </a:solidFill>
              </a:rPr>
              <a:t>κωδικός της συνάντησης)</a:t>
            </a:r>
            <a:endParaRPr lang="en-US" sz="2100" dirty="0">
              <a:solidFill>
                <a:srgbClr val="00B050"/>
              </a:solidFill>
            </a:endParaRPr>
          </a:p>
          <a:p>
            <a:pPr marL="457200" indent="-457200">
              <a:buAutoNum type="alphaUcParenR"/>
            </a:pPr>
            <a:r>
              <a:rPr lang="en-US" sz="2100" dirty="0"/>
              <a:t>Facebook login </a:t>
            </a:r>
            <a:r>
              <a:rPr lang="el-GR" sz="2100" dirty="0"/>
              <a:t>είσοδος στο</a:t>
            </a:r>
            <a:r>
              <a:rPr lang="en-US" sz="2100" dirty="0"/>
              <a:t> Facebook</a:t>
            </a:r>
            <a:r>
              <a:rPr lang="el-GR" sz="2100" dirty="0"/>
              <a:t> </a:t>
            </a:r>
            <a:endParaRPr lang="en-US" sz="2100" dirty="0"/>
          </a:p>
          <a:p>
            <a:pPr marL="457200" indent="-457200">
              <a:buAutoNum type="alphaUcParenR"/>
            </a:pPr>
            <a:r>
              <a:rPr lang="en-US" sz="2100" dirty="0">
                <a:solidFill>
                  <a:srgbClr val="00B050"/>
                </a:solidFill>
              </a:rPr>
              <a:t>Personal link name (</a:t>
            </a:r>
            <a:r>
              <a:rPr lang="el-GR" sz="2100" dirty="0">
                <a:solidFill>
                  <a:srgbClr val="00B050"/>
                </a:solidFill>
              </a:rPr>
              <a:t>ονομασία προσωπικού κωδικού)</a:t>
            </a:r>
            <a:endParaRPr lang="en-US" sz="2100" dirty="0">
              <a:solidFill>
                <a:srgbClr val="00B050"/>
              </a:solidFill>
            </a:endParaRPr>
          </a:p>
          <a:p>
            <a:pPr marL="457200" indent="-457200">
              <a:buAutoNum type="alphaUcParenR"/>
            </a:pPr>
            <a:endParaRPr lang="en-US" sz="2300" dirty="0">
              <a:solidFill>
                <a:srgbClr val="FF0000"/>
              </a:solidFill>
            </a:endParaRPr>
          </a:p>
          <a:p>
            <a:pPr marL="0" indent="0">
              <a:buNone/>
            </a:pPr>
            <a:r>
              <a:rPr lang="en-US" sz="2300" dirty="0"/>
              <a:t>3. </a:t>
            </a:r>
            <a:r>
              <a:rPr lang="el-GR" sz="2300" dirty="0"/>
              <a:t>Ποια προβλήματα μπορείτε να συναντήσετε στην αρχή;</a:t>
            </a:r>
            <a:endParaRPr lang="en-US" sz="2300" dirty="0"/>
          </a:p>
          <a:p>
            <a:pPr marL="457200" indent="-457200">
              <a:buAutoNum type="alphaUcParenR"/>
            </a:pPr>
            <a:r>
              <a:rPr lang="en-US" sz="2100" dirty="0">
                <a:solidFill>
                  <a:srgbClr val="00B050"/>
                </a:solidFill>
              </a:rPr>
              <a:t>Audio </a:t>
            </a:r>
            <a:r>
              <a:rPr lang="el-GR" sz="2100" dirty="0">
                <a:solidFill>
                  <a:srgbClr val="00B050"/>
                </a:solidFill>
              </a:rPr>
              <a:t>(ήχος)</a:t>
            </a:r>
            <a:endParaRPr lang="en-US" sz="2100" dirty="0">
              <a:solidFill>
                <a:srgbClr val="00B050"/>
              </a:solidFill>
            </a:endParaRPr>
          </a:p>
          <a:p>
            <a:pPr marL="457200" indent="-457200">
              <a:buAutoNum type="alphaUcParenR"/>
            </a:pPr>
            <a:r>
              <a:rPr lang="en-US" sz="2100" dirty="0"/>
              <a:t>Chat</a:t>
            </a:r>
            <a:r>
              <a:rPr lang="el-GR" sz="2100" dirty="0"/>
              <a:t> (συζήτηση)</a:t>
            </a:r>
            <a:endParaRPr lang="en-US" sz="2100" dirty="0"/>
          </a:p>
          <a:p>
            <a:pPr marL="457200" indent="-457200">
              <a:buAutoNum type="alphaUcParenR"/>
            </a:pPr>
            <a:r>
              <a:rPr lang="en-US" sz="2100" dirty="0"/>
              <a:t>Video</a:t>
            </a:r>
            <a:r>
              <a:rPr lang="el-GR" sz="2100" dirty="0"/>
              <a:t> (βίντεο)</a:t>
            </a:r>
            <a:endParaRPr lang="en-US" sz="2100" dirty="0"/>
          </a:p>
          <a:p>
            <a:pPr marL="0" indent="0">
              <a:buNone/>
            </a:pPr>
            <a:endParaRPr lang="en-US" sz="2300" dirty="0">
              <a:solidFill>
                <a:srgbClr val="FF0000"/>
              </a:solidFill>
            </a:endParaRPr>
          </a:p>
          <a:p>
            <a:pPr marL="0" indent="0">
              <a:buNone/>
            </a:pPr>
            <a:endParaRPr lang="en-US" sz="2300" dirty="0">
              <a:solidFill>
                <a:srgbClr val="FF0000"/>
              </a:solidFill>
            </a:endParaRPr>
          </a:p>
          <a:p>
            <a:pPr marL="457200" indent="-457200">
              <a:buAutoNum type="alphaUcParenR"/>
            </a:pPr>
            <a:endParaRPr lang="en-US" sz="2300" dirty="0"/>
          </a:p>
        </p:txBody>
      </p:sp>
      <p:sp>
        <p:nvSpPr>
          <p:cNvPr id="5" name="Text Placeholder 4"/>
          <p:cNvSpPr>
            <a:spLocks noGrp="1"/>
          </p:cNvSpPr>
          <p:nvPr>
            <p:ph type="body" sz="quarter" idx="13"/>
          </p:nvPr>
        </p:nvSpPr>
        <p:spPr/>
        <p:txBody>
          <a:bodyPr/>
          <a:lstStyle/>
          <a:p>
            <a:r>
              <a:rPr lang="el-GR" dirty="0"/>
              <a:t>Χρήση του </a:t>
            </a:r>
            <a:r>
              <a:rPr lang="en-US" dirty="0"/>
              <a:t>Zoom</a:t>
            </a:r>
          </a:p>
        </p:txBody>
      </p:sp>
      <p:sp>
        <p:nvSpPr>
          <p:cNvPr id="6" name="Text Placeholder 5"/>
          <p:cNvSpPr>
            <a:spLocks noGrp="1"/>
          </p:cNvSpPr>
          <p:nvPr>
            <p:ph type="body" sz="quarter" idx="14"/>
          </p:nvPr>
        </p:nvSpPr>
        <p:spPr/>
        <p:txBody>
          <a:bodyPr/>
          <a:lstStyle/>
          <a:p>
            <a:r>
              <a:rPr lang="en-US" sz="2600" dirty="0"/>
              <a:t>5</a:t>
            </a:r>
          </a:p>
        </p:txBody>
      </p:sp>
      <p:sp>
        <p:nvSpPr>
          <p:cNvPr id="7" name="TextBox 6">
            <a:extLst>
              <a:ext uri="{FF2B5EF4-FFF2-40B4-BE49-F238E27FC236}">
                <a16:creationId xmlns:a16="http://schemas.microsoft.com/office/drawing/2014/main" id="{BF16FC1D-5A96-24BB-FD9A-4D604495FF94}"/>
              </a:ext>
            </a:extLst>
          </p:cNvPr>
          <p:cNvSpPr txBox="1"/>
          <p:nvPr/>
        </p:nvSpPr>
        <p:spPr>
          <a:xfrm>
            <a:off x="1131126" y="1333500"/>
            <a:ext cx="4529115" cy="4893647"/>
          </a:xfrm>
          <a:prstGeom prst="rect">
            <a:avLst/>
          </a:prstGeom>
          <a:noFill/>
        </p:spPr>
        <p:txBody>
          <a:bodyPr wrap="square" rtlCol="0">
            <a:spAutoFit/>
          </a:bodyPr>
          <a:lstStyle/>
          <a:p>
            <a:r>
              <a:rPr lang="el-GR" sz="2400" dirty="0"/>
              <a:t>Δείτε το βίντεο με τίτλο: </a:t>
            </a:r>
            <a:r>
              <a:rPr lang="en-GB" sz="2400" dirty="0"/>
              <a:t>‘Zoom for Dummies</a:t>
            </a:r>
            <a:r>
              <a:rPr lang="el-GR" sz="2400" dirty="0"/>
              <a:t>’ και απαντήστε τις ερωτήσεις</a:t>
            </a:r>
            <a:endParaRPr lang="en-GB" sz="2400" dirty="0"/>
          </a:p>
          <a:p>
            <a:endParaRPr lang="en-GB" sz="2400" dirty="0"/>
          </a:p>
          <a:p>
            <a:endParaRPr lang="en-GB" sz="2400" dirty="0"/>
          </a:p>
          <a:p>
            <a:r>
              <a:rPr lang="en-US" sz="2400" dirty="0">
                <a:hlinkClick r:id="rId2"/>
              </a:rPr>
              <a:t>https://www.youtube.com/watch?v=iagJnvy6lLY</a:t>
            </a:r>
            <a:endParaRPr lang="en-US" sz="2400" dirty="0"/>
          </a:p>
          <a:p>
            <a:endParaRPr lang="en-GB" sz="2400" dirty="0"/>
          </a:p>
          <a:p>
            <a:endParaRPr lang="en-GB" sz="2400" dirty="0"/>
          </a:p>
          <a:p>
            <a:endParaRPr lang="en-GB" sz="2400" dirty="0"/>
          </a:p>
          <a:p>
            <a:endParaRPr lang="en-GB" sz="2400" dirty="0"/>
          </a:p>
          <a:p>
            <a:endParaRPr lang="en-GB" sz="2400" dirty="0"/>
          </a:p>
          <a:p>
            <a:endParaRPr lang="en-GB" sz="2400" dirty="0"/>
          </a:p>
        </p:txBody>
      </p:sp>
      <p:pic>
        <p:nvPicPr>
          <p:cNvPr id="9" name="Picture 8">
            <a:hlinkClick r:id="rId2"/>
            <a:extLst>
              <a:ext uri="{FF2B5EF4-FFF2-40B4-BE49-F238E27FC236}">
                <a16:creationId xmlns:a16="http://schemas.microsoft.com/office/drawing/2014/main" id="{80EC14A6-EDB6-496C-C29F-AC8518F4F59F}"/>
              </a:ext>
            </a:extLst>
          </p:cNvPr>
          <p:cNvPicPr>
            <a:picLocks noChangeAspect="1"/>
          </p:cNvPicPr>
          <p:nvPr/>
        </p:nvPicPr>
        <p:blipFill>
          <a:blip r:embed="rId3"/>
          <a:stretch>
            <a:fillRect/>
          </a:stretch>
        </p:blipFill>
        <p:spPr>
          <a:xfrm>
            <a:off x="1148810" y="4533899"/>
            <a:ext cx="4511431" cy="4409209"/>
          </a:xfrm>
          <a:prstGeom prst="rect">
            <a:avLst/>
          </a:prstGeom>
        </p:spPr>
      </p:pic>
      <p:sp>
        <p:nvSpPr>
          <p:cNvPr id="8" name="Content Placeholder 2"/>
          <p:cNvSpPr txBox="1">
            <a:spLocks/>
          </p:cNvSpPr>
          <p:nvPr/>
        </p:nvSpPr>
        <p:spPr>
          <a:xfrm>
            <a:off x="12192000" y="1125583"/>
            <a:ext cx="5867400" cy="798031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300" dirty="0"/>
              <a:t>4. </a:t>
            </a:r>
            <a:r>
              <a:rPr lang="el-GR" sz="2300" dirty="0"/>
              <a:t>Τι συμβαίνει όταν ‘πατάτε’ το </a:t>
            </a:r>
            <a:r>
              <a:rPr lang="en-US" sz="2300" dirty="0"/>
              <a:t>space bar (</a:t>
            </a:r>
            <a:r>
              <a:rPr lang="el-GR" sz="2300" dirty="0"/>
              <a:t>το πλήκτρο που χρησιμοποιούμε για να αφήνουμε διάστημα ανάμεσα στις λέξεις)</a:t>
            </a:r>
            <a:r>
              <a:rPr lang="en-US" sz="2300" dirty="0"/>
              <a:t>?</a:t>
            </a:r>
          </a:p>
          <a:p>
            <a:pPr marL="457200" indent="-457200">
              <a:buFont typeface="Arial" pitchFamily="34" charset="0"/>
              <a:buAutoNum type="alphaUcParenR"/>
            </a:pPr>
            <a:r>
              <a:rPr lang="el-GR" sz="2100" dirty="0"/>
              <a:t>Το </a:t>
            </a:r>
            <a:r>
              <a:rPr lang="en-US" sz="2100" dirty="0"/>
              <a:t>Zoom </a:t>
            </a:r>
            <a:r>
              <a:rPr lang="el-GR" sz="2100" dirty="0"/>
              <a:t>κλείνει</a:t>
            </a:r>
            <a:endParaRPr lang="en-US" sz="2100" dirty="0"/>
          </a:p>
          <a:p>
            <a:pPr marL="457200" indent="-457200">
              <a:buFont typeface="Arial" pitchFamily="34" charset="0"/>
              <a:buAutoNum type="alphaUcParenR"/>
            </a:pPr>
            <a:r>
              <a:rPr lang="el-GR" sz="2100" dirty="0">
                <a:solidFill>
                  <a:srgbClr val="00B050"/>
                </a:solidFill>
              </a:rPr>
              <a:t>Απενεργοποιείτε μόνοι σας το μικρόφωνο</a:t>
            </a:r>
            <a:endParaRPr lang="en-US" sz="2100" dirty="0">
              <a:solidFill>
                <a:srgbClr val="00B050"/>
              </a:solidFill>
            </a:endParaRPr>
          </a:p>
          <a:p>
            <a:pPr marL="457200" indent="-457200">
              <a:buFont typeface="Arial" pitchFamily="34" charset="0"/>
              <a:buAutoNum type="alphaUcParenR"/>
            </a:pPr>
            <a:r>
              <a:rPr lang="el-GR" sz="2100" dirty="0"/>
              <a:t>Μπορείτε να κάνετε διαμοιρασμό της οθόνης</a:t>
            </a:r>
            <a:endParaRPr lang="en-US" sz="2100" dirty="0"/>
          </a:p>
          <a:p>
            <a:pPr marL="0" indent="0">
              <a:buNone/>
            </a:pPr>
            <a:endParaRPr lang="en-US" sz="2300" dirty="0"/>
          </a:p>
          <a:p>
            <a:pPr marL="0" indent="0">
              <a:buNone/>
            </a:pPr>
            <a:r>
              <a:rPr lang="en-US" sz="2300" dirty="0"/>
              <a:t>5. </a:t>
            </a:r>
            <a:r>
              <a:rPr lang="el-GR" sz="2300" dirty="0"/>
              <a:t>Το πλήκτρο</a:t>
            </a:r>
            <a:r>
              <a:rPr lang="en-US" sz="2300" dirty="0"/>
              <a:t> ^ </a:t>
            </a:r>
            <a:r>
              <a:rPr lang="el-GR" sz="2300" dirty="0"/>
              <a:t>δίπλα στην κάμερα σας επιτρέπει να</a:t>
            </a:r>
            <a:r>
              <a:rPr lang="en-US" sz="2300" dirty="0"/>
              <a:t>:</a:t>
            </a:r>
          </a:p>
          <a:p>
            <a:pPr marL="457200" indent="-457200">
              <a:buFont typeface="Arial" pitchFamily="34" charset="0"/>
              <a:buAutoNum type="alphaUcParenR"/>
            </a:pPr>
            <a:r>
              <a:rPr lang="el-GR" sz="2100" dirty="0">
                <a:solidFill>
                  <a:srgbClr val="00B050"/>
                </a:solidFill>
              </a:rPr>
              <a:t>Βάλετε εικονικό φόντο</a:t>
            </a:r>
            <a:r>
              <a:rPr lang="en-US" sz="2100" dirty="0">
                <a:solidFill>
                  <a:srgbClr val="00B050"/>
                </a:solidFill>
              </a:rPr>
              <a:t> </a:t>
            </a:r>
          </a:p>
          <a:p>
            <a:pPr marL="457200" indent="-457200">
              <a:buFont typeface="Arial" pitchFamily="34" charset="0"/>
              <a:buAutoNum type="alphaUcParenR"/>
            </a:pPr>
            <a:r>
              <a:rPr lang="el-GR" sz="2100" dirty="0"/>
              <a:t>Κλείσετε την κάμερα</a:t>
            </a:r>
            <a:r>
              <a:rPr lang="en-US" sz="2100" dirty="0"/>
              <a:t> </a:t>
            </a:r>
          </a:p>
          <a:p>
            <a:pPr marL="457200" indent="-457200">
              <a:buFont typeface="Arial" pitchFamily="34" charset="0"/>
              <a:buAutoNum type="alphaUcParenR"/>
            </a:pPr>
            <a:r>
              <a:rPr lang="el-GR" sz="2100" dirty="0"/>
              <a:t>Απενεργοποιήσετε το μικρόφωνο </a:t>
            </a:r>
            <a:r>
              <a:rPr lang="en-US" sz="2100" dirty="0"/>
              <a:t> </a:t>
            </a:r>
          </a:p>
          <a:p>
            <a:pPr marL="457200" indent="-457200">
              <a:buFont typeface="Arial" pitchFamily="34" charset="0"/>
              <a:buAutoNum type="alphaUcParenR"/>
            </a:pPr>
            <a:endParaRPr lang="en-US" sz="2300" dirty="0"/>
          </a:p>
          <a:p>
            <a:pPr marL="0" indent="0">
              <a:buFont typeface="Arial" pitchFamily="34" charset="0"/>
              <a:buNone/>
            </a:pPr>
            <a:r>
              <a:rPr lang="en-US" sz="2300" dirty="0"/>
              <a:t>6. </a:t>
            </a:r>
            <a:r>
              <a:rPr lang="el-GR" sz="2300" dirty="0"/>
              <a:t>Ποια εκδοχή εικόνας [</a:t>
            </a:r>
            <a:r>
              <a:rPr lang="en-US" sz="2300" dirty="0"/>
              <a:t>‘view’ </a:t>
            </a:r>
            <a:r>
              <a:rPr lang="el-GR" sz="2300" dirty="0"/>
              <a:t>] είναι καλύτερη για μεγάλες ομάδες;</a:t>
            </a:r>
            <a:endParaRPr lang="en-US" sz="2300" dirty="0"/>
          </a:p>
          <a:p>
            <a:pPr marL="457200" indent="-457200">
              <a:buFont typeface="Arial" pitchFamily="34" charset="0"/>
              <a:buAutoNum type="alphaUcParenR"/>
            </a:pPr>
            <a:r>
              <a:rPr lang="en-US" sz="2100" dirty="0"/>
              <a:t>Speaker view</a:t>
            </a:r>
            <a:r>
              <a:rPr lang="el-GR" sz="2100" dirty="0"/>
              <a:t> (η εικόνα που δείχνει μόνο τον ομιλητή</a:t>
            </a:r>
            <a:endParaRPr lang="en-US" sz="2100" dirty="0">
              <a:solidFill>
                <a:srgbClr val="FF0000"/>
              </a:solidFill>
            </a:endParaRPr>
          </a:p>
          <a:p>
            <a:pPr marL="457200" indent="-457200">
              <a:buFont typeface="Arial" pitchFamily="34" charset="0"/>
              <a:buAutoNum type="alphaUcParenR"/>
            </a:pPr>
            <a:r>
              <a:rPr lang="en-US" sz="2100" dirty="0">
                <a:solidFill>
                  <a:srgbClr val="00B050"/>
                </a:solidFill>
              </a:rPr>
              <a:t>Gallery view</a:t>
            </a:r>
            <a:r>
              <a:rPr lang="el-GR" sz="2100" dirty="0">
                <a:solidFill>
                  <a:srgbClr val="00B050"/>
                </a:solidFill>
              </a:rPr>
              <a:t> (προβολή πολλών εικόνων που δείχνουν τους συμμετέχοντες ή/και ομιλητές που έχουν ανοικτή την κάμερά τους </a:t>
            </a:r>
            <a:endParaRPr lang="en-US" sz="2100" dirty="0">
              <a:solidFill>
                <a:srgbClr val="00B050"/>
              </a:solidFill>
            </a:endParaRPr>
          </a:p>
          <a:p>
            <a:pPr marL="457200" indent="-457200">
              <a:buFont typeface="Arial" pitchFamily="34" charset="0"/>
              <a:buAutoNum type="alphaUcParenR"/>
            </a:pPr>
            <a:endParaRPr lang="en-US" sz="2300" dirty="0">
              <a:solidFill>
                <a:srgbClr val="FF0000"/>
              </a:solidFill>
            </a:endParaRPr>
          </a:p>
          <a:p>
            <a:pPr marL="0" indent="0">
              <a:buFont typeface="Arial" pitchFamily="34" charset="0"/>
              <a:buNone/>
            </a:pPr>
            <a:r>
              <a:rPr lang="en-US" sz="2300" dirty="0"/>
              <a:t>7. </a:t>
            </a:r>
            <a:r>
              <a:rPr lang="el-GR" sz="2300" dirty="0"/>
              <a:t>Ποιοι μαθητές μπορούν να ωφεληθούν από την </a:t>
            </a:r>
            <a:r>
              <a:rPr lang="en-US" sz="2300" dirty="0"/>
              <a:t>‘snap camera’ </a:t>
            </a:r>
            <a:r>
              <a:rPr lang="el-GR" sz="2300" dirty="0"/>
              <a:t>‘φωτογραφική κάμερα</a:t>
            </a:r>
            <a:endParaRPr lang="en-US" sz="2300" dirty="0"/>
          </a:p>
          <a:p>
            <a:pPr marL="457200" indent="-457200">
              <a:buFont typeface="Arial" pitchFamily="34" charset="0"/>
              <a:buAutoNum type="alphaUcParenR"/>
            </a:pPr>
            <a:r>
              <a:rPr lang="el-GR" sz="2100" dirty="0">
                <a:solidFill>
                  <a:srgbClr val="00B050"/>
                </a:solidFill>
              </a:rPr>
              <a:t>Τα μικρά παιδιά</a:t>
            </a:r>
            <a:r>
              <a:rPr lang="en-US" sz="2100" dirty="0">
                <a:solidFill>
                  <a:srgbClr val="00B050"/>
                </a:solidFill>
              </a:rPr>
              <a:t> </a:t>
            </a:r>
          </a:p>
          <a:p>
            <a:pPr marL="457200" indent="-457200">
              <a:buFont typeface="Arial" pitchFamily="34" charset="0"/>
              <a:buAutoNum type="alphaUcParenR"/>
            </a:pPr>
            <a:r>
              <a:rPr lang="el-GR" sz="2100" dirty="0"/>
              <a:t>Οι ενήλικες</a:t>
            </a:r>
            <a:r>
              <a:rPr lang="en-US" sz="2100" dirty="0"/>
              <a:t> </a:t>
            </a:r>
          </a:p>
          <a:p>
            <a:pPr marL="0" indent="0">
              <a:buFont typeface="Arial" pitchFamily="34" charset="0"/>
              <a:buNone/>
            </a:pPr>
            <a:endParaRPr lang="en-US" sz="2300" dirty="0">
              <a:solidFill>
                <a:srgbClr val="FF0000"/>
              </a:solidFill>
            </a:endParaRPr>
          </a:p>
          <a:p>
            <a:pPr marL="0" indent="0">
              <a:buFont typeface="Arial" pitchFamily="34" charset="0"/>
              <a:buNone/>
            </a:pPr>
            <a:endParaRPr lang="en-US" sz="2300" dirty="0">
              <a:solidFill>
                <a:srgbClr val="FF0000"/>
              </a:solidFill>
            </a:endParaRPr>
          </a:p>
          <a:p>
            <a:pPr marL="457200" indent="-457200">
              <a:buFont typeface="Arial" pitchFamily="34" charset="0"/>
              <a:buAutoNum type="alphaUcParenR"/>
            </a:pPr>
            <a:endParaRPr lang="en-US" sz="2300" dirty="0"/>
          </a:p>
        </p:txBody>
      </p:sp>
    </p:spTree>
    <p:extLst>
      <p:ext uri="{BB962C8B-B14F-4D97-AF65-F5344CB8AC3E}">
        <p14:creationId xmlns:p14="http://schemas.microsoft.com/office/powerpoint/2010/main" val="2017474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fontScale="85000" lnSpcReduction="10000"/>
          </a:bodyPr>
          <a:lstStyle/>
          <a:p>
            <a:r>
              <a:rPr lang="el-GR" dirty="0"/>
              <a:t>Εφαρμογή διαμοιρασμού σε ‘δωμάτια’ στο </a:t>
            </a:r>
            <a:r>
              <a:rPr lang="en-US" dirty="0"/>
              <a:t>ZOOM :</a:t>
            </a:r>
          </a:p>
        </p:txBody>
      </p:sp>
      <p:sp>
        <p:nvSpPr>
          <p:cNvPr id="6" name="Text Placeholder 5"/>
          <p:cNvSpPr>
            <a:spLocks noGrp="1"/>
          </p:cNvSpPr>
          <p:nvPr>
            <p:ph type="body" sz="quarter" idx="14"/>
          </p:nvPr>
        </p:nvSpPr>
        <p:spPr/>
        <p:txBody>
          <a:bodyPr/>
          <a:lstStyle/>
          <a:p>
            <a:r>
              <a:rPr lang="en-US" sz="2600" dirty="0"/>
              <a:t>6</a:t>
            </a:r>
          </a:p>
        </p:txBody>
      </p:sp>
      <p:sp>
        <p:nvSpPr>
          <p:cNvPr id="7" name="TextBox 6">
            <a:extLst>
              <a:ext uri="{FF2B5EF4-FFF2-40B4-BE49-F238E27FC236}">
                <a16:creationId xmlns:a16="http://schemas.microsoft.com/office/drawing/2014/main" id="{173758CF-B2D4-D741-4D00-685725C274E9}"/>
              </a:ext>
            </a:extLst>
          </p:cNvPr>
          <p:cNvSpPr txBox="1"/>
          <p:nvPr/>
        </p:nvSpPr>
        <p:spPr>
          <a:xfrm>
            <a:off x="1828800" y="1292085"/>
            <a:ext cx="14592528" cy="8217634"/>
          </a:xfrm>
          <a:prstGeom prst="rect">
            <a:avLst/>
          </a:prstGeom>
          <a:noFill/>
        </p:spPr>
        <p:txBody>
          <a:bodyPr wrap="square" rtlCol="0">
            <a:spAutoFit/>
          </a:bodyPr>
          <a:lstStyle/>
          <a:p>
            <a:pPr algn="just"/>
            <a:r>
              <a:rPr lang="el-GR" sz="2400" dirty="0">
                <a:latin typeface="Times New Roman" panose="02020603050405020304" pitchFamily="18" charset="0"/>
                <a:cs typeface="Times New Roman" panose="02020603050405020304" pitchFamily="18" charset="0"/>
              </a:rPr>
              <a:t>Το </a:t>
            </a:r>
            <a:r>
              <a:rPr lang="en-GB" sz="2400" dirty="0">
                <a:latin typeface="Times New Roman" panose="02020603050405020304" pitchFamily="18" charset="0"/>
                <a:cs typeface="Times New Roman" panose="02020603050405020304" pitchFamily="18" charset="0"/>
              </a:rPr>
              <a:t>Zoom </a:t>
            </a:r>
            <a:r>
              <a:rPr lang="el-GR" sz="2400" dirty="0">
                <a:latin typeface="Times New Roman" panose="02020603050405020304" pitchFamily="18" charset="0"/>
                <a:cs typeface="Times New Roman" panose="02020603050405020304" pitchFamily="18" charset="0"/>
              </a:rPr>
              <a:t>έχει επίσης την εφαρμογή διαμοιρασμού των ομάδων σε δωμάτια </a:t>
            </a:r>
            <a:r>
              <a:rPr lang="en-GB" sz="2400" dirty="0">
                <a:latin typeface="Times New Roman" panose="02020603050405020304" pitchFamily="18" charset="0"/>
                <a:cs typeface="Times New Roman" panose="02020603050405020304" pitchFamily="18" charset="0"/>
              </a:rPr>
              <a:t>‘breakout room</a:t>
            </a:r>
            <a:r>
              <a:rPr lang="en-US" sz="2400" dirty="0">
                <a:latin typeface="Times New Roman" panose="02020603050405020304" pitchFamily="18" charset="0"/>
                <a:cs typeface="Times New Roman" panose="02020603050405020304" pitchFamily="18" charset="0"/>
              </a:rPr>
              <a:t>s</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Όταν επιθυμούμε να κάνουμε διαδικτυακά μαθήματα αυτή η εφαρμογή είναι πολύτιμο εργαλείο καθώς μας επιτρέπει να μοιράσουμε τους μαθητές μας σε μικρότερες ομάδες σε ‘δωμάτια’ και να τους δώσουμε τη δυνατότητα να συνεργαστούν σε ομαδικές δραστηριότητες. Τα ‘δωμάτια’ αυτά είναι ξεχωριστά το ένα από το άλλο και οι ομάδες μέσα σε αυτά δεν μπορούν να ακούσουν ή να δουν η μία την άλλη. Ο/η διοργανωτής/διοργανώτρια της συνάντησης ή ο εκπαιδευτικός μπορεί να μετακινείται από ‘δωμάτιο’ σε ‘δωμάτιο για να συντονίζει και να βοηθά τις ομάδες όπου χρειάζεται. </a:t>
            </a:r>
            <a:endParaRPr lang="en-GB"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Έρευνες δείχνουν ότι τα ‘δωμάτια’ στο </a:t>
            </a:r>
            <a:r>
              <a:rPr lang="en-US" sz="2400" dirty="0">
                <a:latin typeface="Times New Roman" panose="02020603050405020304" pitchFamily="18" charset="0"/>
                <a:cs typeface="Times New Roman" panose="02020603050405020304" pitchFamily="18" charset="0"/>
              </a:rPr>
              <a:t>Zoom </a:t>
            </a:r>
            <a:r>
              <a:rPr lang="el-GR" sz="2400" dirty="0">
                <a:latin typeface="Times New Roman" panose="02020603050405020304" pitchFamily="18" charset="0"/>
                <a:cs typeface="Times New Roman" panose="02020603050405020304" pitchFamily="18" charset="0"/>
              </a:rPr>
              <a:t>έχουν πολλά οφέλη για τους μαθητές, και ιδιαίτερα για όσους είναι πιο ντροπαλοί και δεν μιλούν πολύ στο μάθημα. Μπορούν επίσης να βοηθήσουν τα παιδιά να συμμετέχουν πιο ενεργά στη μαθησιακή διαδικασία. Υπάρχει πιθανότητα οι μαθητές να βαρεθούν όσο βρίσκονται στην κεντρική αίθουσα κατά τη διάρκεια του  διαδικτυακού μαθήματος στο </a:t>
            </a:r>
            <a:r>
              <a:rPr lang="en-US" sz="2400" dirty="0">
                <a:latin typeface="Times New Roman" panose="02020603050405020304" pitchFamily="18" charset="0"/>
                <a:cs typeface="Times New Roman" panose="02020603050405020304" pitchFamily="18" charset="0"/>
              </a:rPr>
              <a:t>Zoom,</a:t>
            </a:r>
            <a:r>
              <a:rPr lang="el-GR" sz="2400" dirty="0">
                <a:latin typeface="Times New Roman" panose="02020603050405020304" pitchFamily="18" charset="0"/>
                <a:cs typeface="Times New Roman" panose="02020603050405020304" pitchFamily="18" charset="0"/>
              </a:rPr>
              <a:t> σε αντίθεση με ότι συμβαίνει στην συμβατική τάξη. Ωστόσο, η χρήση των δωματίων μπορεί να αυξήσει τόσο το ενδιαφέρον τους και τη συμμετοχή τους όσο και την επικοινωνία τόσο μεταξύ τους όσο και ανάμεσα σε αυτούς και τον εκπαιδευτικό. </a:t>
            </a:r>
            <a:endParaRPr lang="en-GB"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Γενικά, τα δωμάτια [</a:t>
            </a:r>
            <a:r>
              <a:rPr lang="en-GB" sz="2400" dirty="0">
                <a:latin typeface="Times New Roman" panose="02020603050405020304" pitchFamily="18" charset="0"/>
                <a:cs typeface="Times New Roman" panose="02020603050405020304" pitchFamily="18" charset="0"/>
              </a:rPr>
              <a:t>Breakout rooms</a:t>
            </a:r>
            <a:r>
              <a:rPr lang="el-GR" sz="2400" dirty="0">
                <a:latin typeface="Times New Roman" panose="02020603050405020304" pitchFamily="18" charset="0"/>
                <a:cs typeface="Times New Roman" panose="02020603050405020304" pitchFamily="18" charset="0"/>
              </a:rPr>
              <a:t>] μπορούν να χρησιμοποιηθούν για:</a:t>
            </a:r>
            <a:r>
              <a:rPr lang="en-GB" sz="2400" dirty="0">
                <a:latin typeface="Times New Roman" panose="02020603050405020304" pitchFamily="18" charset="0"/>
                <a:cs typeface="Times New Roman" panose="02020603050405020304" pitchFamily="18" charset="0"/>
              </a:rPr>
              <a:t> </a:t>
            </a:r>
          </a:p>
          <a:p>
            <a:endParaRPr lang="en-GB" sz="2400" dirty="0">
              <a:latin typeface="Times New Roman" panose="02020603050405020304" pitchFamily="18" charset="0"/>
              <a:cs typeface="Times New Roman" panose="02020603050405020304" pitchFamily="18" charset="0"/>
            </a:endParaRPr>
          </a:p>
          <a:p>
            <a:pPr marL="342900" indent="-342900">
              <a:buFontTx/>
              <a:buChar char="-"/>
            </a:pPr>
            <a:r>
              <a:rPr lang="el-GR" sz="2400" dirty="0">
                <a:latin typeface="Times New Roman" panose="02020603050405020304" pitchFamily="18" charset="0"/>
                <a:cs typeface="Times New Roman" panose="02020603050405020304" pitchFamily="18" charset="0"/>
              </a:rPr>
              <a:t>Μικρότερες συνομιλίες</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συζητήσεις</a:t>
            </a:r>
            <a:r>
              <a:rPr lang="en-GB" sz="2400" dirty="0">
                <a:latin typeface="Times New Roman" panose="02020603050405020304" pitchFamily="18" charset="0"/>
                <a:cs typeface="Times New Roman" panose="02020603050405020304" pitchFamily="18" charset="0"/>
              </a:rPr>
              <a:t>.</a:t>
            </a:r>
          </a:p>
          <a:p>
            <a:pPr marL="342900" indent="-342900">
              <a:buFontTx/>
              <a:buChar char="-"/>
            </a:pPr>
            <a:r>
              <a:rPr lang="el-GR" sz="2400" dirty="0">
                <a:latin typeface="Times New Roman" panose="02020603050405020304" pitchFamily="18" charset="0"/>
                <a:cs typeface="Times New Roman" panose="02020603050405020304" pitchFamily="18" charset="0"/>
              </a:rPr>
              <a:t>Συνεργασία</a:t>
            </a:r>
            <a:r>
              <a:rPr lang="en-GB" sz="2400" dirty="0">
                <a:latin typeface="Times New Roman" panose="02020603050405020304" pitchFamily="18" charset="0"/>
                <a:cs typeface="Times New Roman" panose="02020603050405020304" pitchFamily="18" charset="0"/>
              </a:rPr>
              <a:t>.</a:t>
            </a:r>
          </a:p>
          <a:p>
            <a:pPr marL="342900" indent="-342900">
              <a:buFontTx/>
              <a:buChar char="-"/>
            </a:pPr>
            <a:r>
              <a:rPr lang="el-GR" sz="2400" dirty="0">
                <a:latin typeface="Times New Roman" panose="02020603050405020304" pitchFamily="18" charset="0"/>
                <a:cs typeface="Times New Roman" panose="02020603050405020304" pitchFamily="18" charset="0"/>
              </a:rPr>
              <a:t>Προετοιμασία για δραστηριότητες</a:t>
            </a:r>
            <a:r>
              <a:rPr lang="en-GB" sz="2400" dirty="0">
                <a:latin typeface="Times New Roman" panose="02020603050405020304" pitchFamily="18" charset="0"/>
                <a:cs typeface="Times New Roman" panose="02020603050405020304" pitchFamily="18" charset="0"/>
              </a:rPr>
              <a:t>/ </a:t>
            </a:r>
            <a:r>
              <a:rPr lang="el-GR" sz="2400" dirty="0" err="1">
                <a:latin typeface="Times New Roman" panose="02020603050405020304" pitchFamily="18" charset="0"/>
                <a:cs typeface="Times New Roman" panose="02020603050405020304" pitchFamily="18" charset="0"/>
              </a:rPr>
              <a:t>παιχνίδιοα</a:t>
            </a:r>
            <a:r>
              <a:rPr lang="en-GB" sz="2400" dirty="0">
                <a:latin typeface="Times New Roman" panose="02020603050405020304" pitchFamily="18" charset="0"/>
                <a:cs typeface="Times New Roman" panose="02020603050405020304" pitchFamily="18" charset="0"/>
              </a:rPr>
              <a:t>. </a:t>
            </a: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l-GR" sz="2400" dirty="0">
                <a:latin typeface="Times New Roman" panose="02020603050405020304" pitchFamily="18" charset="0"/>
                <a:cs typeface="Times New Roman" panose="02020603050405020304" pitchFamily="18" charset="0"/>
              </a:rPr>
              <a:t>Για περισσότερες πληροφορίες για το πως χρησιμοποιούνται τα δωμάτια δείτε εδώ: </a:t>
            </a:r>
            <a:r>
              <a:rPr lang="en-GB" sz="2400" dirty="0">
                <a:latin typeface="Times New Roman" panose="02020603050405020304" pitchFamily="18" charset="0"/>
                <a:cs typeface="Times New Roman" panose="02020603050405020304" pitchFamily="18" charset="0"/>
                <a:hlinkClick r:id="rId2"/>
              </a:rPr>
              <a:t>https://www.wikihow.tech/Add-Participants-to-the-Breakout-Room-in-Zoom</a:t>
            </a:r>
            <a:endParaRPr lang="en-GB" sz="2400" dirty="0">
              <a:latin typeface="Times New Roman" panose="02020603050405020304" pitchFamily="18" charset="0"/>
              <a:cs typeface="Times New Roman" panose="02020603050405020304" pitchFamily="18" charset="0"/>
            </a:endParaRPr>
          </a:p>
          <a:p>
            <a:endParaRPr lang="en-GB" sz="2400" dirty="0"/>
          </a:p>
        </p:txBody>
      </p:sp>
      <p:pic>
        <p:nvPicPr>
          <p:cNvPr id="9" name="Picture 8">
            <a:extLst>
              <a:ext uri="{FF2B5EF4-FFF2-40B4-BE49-F238E27FC236}">
                <a16:creationId xmlns:a16="http://schemas.microsoft.com/office/drawing/2014/main" id="{A46AD593-98EC-F3E2-AEA6-A5A6B5AE1859}"/>
              </a:ext>
            </a:extLst>
          </p:cNvPr>
          <p:cNvPicPr>
            <a:picLocks noChangeAspect="1"/>
          </p:cNvPicPr>
          <p:nvPr/>
        </p:nvPicPr>
        <p:blipFill>
          <a:blip r:embed="rId3"/>
          <a:stretch>
            <a:fillRect/>
          </a:stretch>
        </p:blipFill>
        <p:spPr>
          <a:xfrm>
            <a:off x="11963400" y="5584796"/>
            <a:ext cx="3200400" cy="2606703"/>
          </a:xfrm>
          <a:prstGeom prst="rect">
            <a:avLst/>
          </a:prstGeom>
        </p:spPr>
      </p:pic>
    </p:spTree>
    <p:extLst>
      <p:ext uri="{BB962C8B-B14F-4D97-AF65-F5344CB8AC3E}">
        <p14:creationId xmlns:p14="http://schemas.microsoft.com/office/powerpoint/2010/main" val="36793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l-GR" dirty="0"/>
              <a:t>Η τάξη </a:t>
            </a:r>
            <a:r>
              <a:rPr lang="en-US" dirty="0"/>
              <a:t>Google:</a:t>
            </a:r>
          </a:p>
        </p:txBody>
      </p:sp>
      <p:sp>
        <p:nvSpPr>
          <p:cNvPr id="5" name="Text Placeholder 4"/>
          <p:cNvSpPr>
            <a:spLocks noGrp="1"/>
          </p:cNvSpPr>
          <p:nvPr>
            <p:ph type="body" sz="quarter" idx="14"/>
          </p:nvPr>
        </p:nvSpPr>
        <p:spPr/>
        <p:txBody>
          <a:bodyPr/>
          <a:lstStyle/>
          <a:p>
            <a:r>
              <a:rPr lang="en-US" sz="2600" dirty="0"/>
              <a:t>7</a:t>
            </a:r>
          </a:p>
        </p:txBody>
      </p:sp>
      <p:sp>
        <p:nvSpPr>
          <p:cNvPr id="6" name="TextBox 5">
            <a:extLst>
              <a:ext uri="{FF2B5EF4-FFF2-40B4-BE49-F238E27FC236}">
                <a16:creationId xmlns:a16="http://schemas.microsoft.com/office/drawing/2014/main" id="{D2ADAC5F-C2C0-C986-275D-6F47A3EB8600}"/>
              </a:ext>
            </a:extLst>
          </p:cNvPr>
          <p:cNvSpPr txBox="1"/>
          <p:nvPr/>
        </p:nvSpPr>
        <p:spPr>
          <a:xfrm>
            <a:off x="1600200" y="1714500"/>
            <a:ext cx="9753600" cy="8371523"/>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H </a:t>
            </a:r>
            <a:r>
              <a:rPr lang="el-GR" sz="2400" dirty="0">
                <a:latin typeface="Times New Roman" panose="02020603050405020304" pitchFamily="18" charset="0"/>
                <a:cs typeface="Times New Roman" panose="02020603050405020304" pitchFamily="18" charset="0"/>
              </a:rPr>
              <a:t>τάξη </a:t>
            </a:r>
            <a:r>
              <a:rPr lang="en-GB" sz="2400" dirty="0">
                <a:latin typeface="Times New Roman" panose="02020603050405020304" pitchFamily="18" charset="0"/>
                <a:cs typeface="Times New Roman" panose="02020603050405020304" pitchFamily="18" charset="0"/>
              </a:rPr>
              <a:t>Google </a:t>
            </a:r>
            <a:r>
              <a:rPr lang="el-GR" sz="2400" dirty="0">
                <a:latin typeface="Times New Roman" panose="02020603050405020304" pitchFamily="18" charset="0"/>
                <a:cs typeface="Times New Roman" panose="02020603050405020304" pitchFamily="18" charset="0"/>
              </a:rPr>
              <a:t>είναι ένα άλλο δημοφιλές εργαλείο που χρησιμοποιείται για διαδικτυακή διδασκαλία. Διαβάστε τις παρακάτω προτάσεις για την τάξη </a:t>
            </a:r>
            <a:r>
              <a:rPr lang="en-US" sz="2400" dirty="0">
                <a:latin typeface="Times New Roman" panose="02020603050405020304" pitchFamily="18" charset="0"/>
                <a:cs typeface="Times New Roman" panose="02020603050405020304" pitchFamily="18" charset="0"/>
              </a:rPr>
              <a:t>google </a:t>
            </a:r>
            <a:r>
              <a:rPr lang="el-GR" sz="2400" dirty="0">
                <a:latin typeface="Times New Roman" panose="02020603050405020304" pitchFamily="18" charset="0"/>
                <a:cs typeface="Times New Roman" panose="02020603050405020304" pitchFamily="18" charset="0"/>
              </a:rPr>
              <a:t>και σκεφτείτε ποιες κατά τη γνώμη σας είναι ΣΩΣΤΕΣ</a:t>
            </a:r>
            <a:r>
              <a:rPr lang="en-GB" sz="2400" dirty="0">
                <a:latin typeface="Times New Roman" panose="02020603050405020304" pitchFamily="18" charset="0"/>
                <a:cs typeface="Times New Roman" panose="02020603050405020304" pitchFamily="18" charset="0"/>
              </a:rPr>
              <a:t> :</a:t>
            </a:r>
          </a:p>
          <a:p>
            <a:endParaRPr lang="en-GB" sz="2400" dirty="0">
              <a:latin typeface="Times New Roman" panose="02020603050405020304" pitchFamily="18" charset="0"/>
              <a:cs typeface="Times New Roman" panose="02020603050405020304" pitchFamily="18" charset="0"/>
            </a:endParaRPr>
          </a:p>
          <a:p>
            <a:pPr marL="457200" indent="-457200">
              <a:buAutoNum type="arabicPeriod"/>
            </a:pPr>
            <a:r>
              <a:rPr lang="el-GR" sz="2400" dirty="0">
                <a:latin typeface="Times New Roman" panose="02020603050405020304" pitchFamily="18" charset="0"/>
                <a:cs typeface="Times New Roman" panose="02020603050405020304" pitchFamily="18" charset="0"/>
              </a:rPr>
              <a:t>Μπορείς να χρησιμοποιήσεις την τάξη </a:t>
            </a:r>
            <a:r>
              <a:rPr lang="en-GB" sz="2400" dirty="0">
                <a:latin typeface="Times New Roman" panose="02020603050405020304" pitchFamily="18" charset="0"/>
                <a:cs typeface="Times New Roman" panose="02020603050405020304" pitchFamily="18" charset="0"/>
              </a:rPr>
              <a:t>Google classroom </a:t>
            </a:r>
            <a:r>
              <a:rPr lang="el-GR" sz="2400" dirty="0">
                <a:latin typeface="Times New Roman" panose="02020603050405020304" pitchFamily="18" charset="0"/>
                <a:cs typeface="Times New Roman" panose="02020603050405020304" pitchFamily="18" charset="0"/>
              </a:rPr>
              <a:t>με το</a:t>
            </a:r>
            <a:r>
              <a:rPr lang="en-GB" sz="2400" dirty="0">
                <a:latin typeface="Times New Roman" panose="02020603050405020304" pitchFamily="18" charset="0"/>
                <a:cs typeface="Times New Roman" panose="02020603050405020304" pitchFamily="18" charset="0"/>
              </a:rPr>
              <a:t> Gmail,</a:t>
            </a:r>
            <a:r>
              <a:rPr lang="el-GR" sz="2400" dirty="0">
                <a:latin typeface="Times New Roman" panose="02020603050405020304" pitchFamily="18" charset="0"/>
                <a:cs typeface="Times New Roman" panose="02020603050405020304" pitchFamily="18" charset="0"/>
              </a:rPr>
              <a:t>τα έγγραφα</a:t>
            </a:r>
            <a:r>
              <a:rPr lang="en-GB" sz="2400" dirty="0">
                <a:latin typeface="Times New Roman" panose="02020603050405020304" pitchFamily="18" charset="0"/>
                <a:cs typeface="Times New Roman" panose="02020603050405020304" pitchFamily="18" charset="0"/>
              </a:rPr>
              <a:t> Google and </a:t>
            </a:r>
            <a:r>
              <a:rPr lang="el-GR" sz="2400" dirty="0">
                <a:latin typeface="Times New Roman" panose="02020603050405020304" pitchFamily="18" charset="0"/>
                <a:cs typeface="Times New Roman" panose="02020603050405020304" pitchFamily="18" charset="0"/>
              </a:rPr>
              <a:t>το ημερολόγιο της </a:t>
            </a:r>
            <a:r>
              <a:rPr lang="en-GB" sz="2400" dirty="0">
                <a:latin typeface="Times New Roman" panose="02020603050405020304" pitchFamily="18" charset="0"/>
                <a:cs typeface="Times New Roman" panose="02020603050405020304" pitchFamily="18" charset="0"/>
              </a:rPr>
              <a:t>Google.</a:t>
            </a:r>
          </a:p>
          <a:p>
            <a:pPr marL="457200" indent="-457200">
              <a:buAutoNum type="arabicPeriod"/>
            </a:pPr>
            <a:r>
              <a:rPr lang="el-GR" sz="2400" dirty="0">
                <a:latin typeface="Times New Roman" panose="02020603050405020304" pitchFamily="18" charset="0"/>
                <a:cs typeface="Times New Roman" panose="02020603050405020304" pitchFamily="18" charset="0"/>
              </a:rPr>
              <a:t>Η τάξη </a:t>
            </a:r>
            <a:r>
              <a:rPr lang="en-GB" sz="2400" dirty="0">
                <a:latin typeface="Times New Roman" panose="02020603050405020304" pitchFamily="18" charset="0"/>
                <a:cs typeface="Times New Roman" panose="02020603050405020304" pitchFamily="18" charset="0"/>
              </a:rPr>
              <a:t>Google </a:t>
            </a:r>
            <a:r>
              <a:rPr lang="el-GR" sz="2400" dirty="0">
                <a:latin typeface="Times New Roman" panose="02020603050405020304" pitchFamily="18" charset="0"/>
                <a:cs typeface="Times New Roman" panose="02020603050405020304" pitchFamily="18" charset="0"/>
              </a:rPr>
              <a:t>ήταν η πρώτη διαδικτυακή πλατφόρμα</a:t>
            </a:r>
            <a:r>
              <a:rPr lang="en-GB" sz="2400" dirty="0">
                <a:latin typeface="Times New Roman" panose="02020603050405020304" pitchFamily="18" charset="0"/>
                <a:cs typeface="Times New Roman" panose="02020603050405020304" pitchFamily="18" charset="0"/>
              </a:rPr>
              <a:t>.</a:t>
            </a:r>
          </a:p>
          <a:p>
            <a:pPr marL="457200" indent="-457200">
              <a:buAutoNum type="arabicPeriod"/>
            </a:pPr>
            <a:r>
              <a:rPr lang="el-GR" sz="2400" dirty="0">
                <a:latin typeface="Times New Roman" panose="02020603050405020304" pitchFamily="18" charset="0"/>
                <a:cs typeface="Times New Roman" panose="02020603050405020304" pitchFamily="18" charset="0"/>
              </a:rPr>
              <a:t>Οι τάξεις </a:t>
            </a:r>
            <a:r>
              <a:rPr lang="en-GB" sz="2400" dirty="0">
                <a:latin typeface="Times New Roman" panose="02020603050405020304" pitchFamily="18" charset="0"/>
                <a:cs typeface="Times New Roman" panose="02020603050405020304" pitchFamily="18" charset="0"/>
              </a:rPr>
              <a:t>Google </a:t>
            </a:r>
            <a:r>
              <a:rPr lang="el-GR" sz="2400" dirty="0">
                <a:latin typeface="Times New Roman" panose="02020603050405020304" pitchFamily="18" charset="0"/>
                <a:cs typeface="Times New Roman" panose="02020603050405020304" pitchFamily="18" charset="0"/>
              </a:rPr>
              <a:t>επιτρέπουν τη δημιουργία ιδιωτικών αιθουσών για κάθε ομάδα μαθητών</a:t>
            </a:r>
            <a:r>
              <a:rPr lang="en-GB" sz="2400" dirty="0">
                <a:latin typeface="Times New Roman" panose="02020603050405020304" pitchFamily="18" charset="0"/>
                <a:cs typeface="Times New Roman" panose="02020603050405020304" pitchFamily="18" charset="0"/>
              </a:rPr>
              <a:t>.</a:t>
            </a:r>
          </a:p>
          <a:p>
            <a:pPr marL="457200" indent="-457200">
              <a:buAutoNum type="arabicPeriod"/>
            </a:pPr>
            <a:r>
              <a:rPr lang="el-GR" sz="2400" dirty="0">
                <a:latin typeface="Times New Roman" panose="02020603050405020304" pitchFamily="18" charset="0"/>
                <a:cs typeface="Times New Roman" panose="02020603050405020304" pitchFamily="18" charset="0"/>
              </a:rPr>
              <a:t>Μπορείτε να αναρτήσετε εργασίες και να επικοινωνείτε με τους μαθητές σας χρησιμοποιώντας την τάξη </a:t>
            </a:r>
            <a:r>
              <a:rPr lang="en-GB" sz="2400" dirty="0">
                <a:latin typeface="Times New Roman" panose="02020603050405020304" pitchFamily="18" charset="0"/>
                <a:cs typeface="Times New Roman" panose="02020603050405020304" pitchFamily="18" charset="0"/>
              </a:rPr>
              <a:t>google.</a:t>
            </a:r>
          </a:p>
          <a:p>
            <a:pPr marL="457200" indent="-457200">
              <a:buAutoNum type="arabicPeriod"/>
            </a:pPr>
            <a:r>
              <a:rPr lang="el-GR" sz="2400" dirty="0">
                <a:latin typeface="Times New Roman" panose="02020603050405020304" pitchFamily="18" charset="0"/>
                <a:cs typeface="Times New Roman" panose="02020603050405020304" pitchFamily="18" charset="0"/>
              </a:rPr>
              <a:t>Η χρήση της τάξης </a:t>
            </a:r>
            <a:r>
              <a:rPr lang="en-GB" sz="2400" dirty="0">
                <a:latin typeface="Times New Roman" panose="02020603050405020304" pitchFamily="18" charset="0"/>
                <a:cs typeface="Times New Roman" panose="02020603050405020304" pitchFamily="18" charset="0"/>
              </a:rPr>
              <a:t>Google </a:t>
            </a:r>
            <a:r>
              <a:rPr lang="el-GR" sz="2400" dirty="0">
                <a:latin typeface="Times New Roman" panose="02020603050405020304" pitchFamily="18" charset="0"/>
                <a:cs typeface="Times New Roman" panose="02020603050405020304" pitchFamily="18" charset="0"/>
              </a:rPr>
              <a:t>χρεώνεται</a:t>
            </a:r>
            <a:r>
              <a:rPr lang="en-GB" sz="2400" dirty="0">
                <a:latin typeface="Times New Roman" panose="02020603050405020304" pitchFamily="18" charset="0"/>
                <a:cs typeface="Times New Roman" panose="02020603050405020304" pitchFamily="18" charset="0"/>
              </a:rPr>
              <a:t>.</a:t>
            </a:r>
          </a:p>
          <a:p>
            <a:pPr marL="457200" indent="-457200">
              <a:buAutoNum type="arabicPeriod"/>
            </a:pPr>
            <a:r>
              <a:rPr lang="el-GR" sz="2400" dirty="0">
                <a:latin typeface="Times New Roman" panose="02020603050405020304" pitchFamily="18" charset="0"/>
                <a:cs typeface="Times New Roman" panose="02020603050405020304" pitchFamily="18" charset="0"/>
              </a:rPr>
              <a:t>Προσκαλείτε τους μαθητές στην τάξη </a:t>
            </a:r>
            <a:r>
              <a:rPr lang="en-GB" sz="2400" dirty="0">
                <a:latin typeface="Times New Roman" panose="02020603050405020304" pitchFamily="18" charset="0"/>
                <a:cs typeface="Times New Roman" panose="02020603050405020304" pitchFamily="18" charset="0"/>
              </a:rPr>
              <a:t>google </a:t>
            </a:r>
            <a:r>
              <a:rPr lang="el-GR" sz="2400" dirty="0">
                <a:latin typeface="Times New Roman" panose="02020603050405020304" pitchFamily="18" charset="0"/>
                <a:cs typeface="Times New Roman" panose="02020603050405020304" pitchFamily="18" charset="0"/>
              </a:rPr>
              <a:t>χρησιμοποιώντας κωδικό τάξης</a:t>
            </a:r>
            <a:r>
              <a:rPr lang="en-GB" sz="2400" dirty="0">
                <a:latin typeface="Times New Roman" panose="02020603050405020304" pitchFamily="18" charset="0"/>
                <a:cs typeface="Times New Roman" panose="02020603050405020304" pitchFamily="18" charset="0"/>
              </a:rPr>
              <a:t>.</a:t>
            </a:r>
          </a:p>
          <a:p>
            <a:pPr marL="457200" indent="-457200">
              <a:buAutoNum type="arabicPeriod"/>
            </a:pPr>
            <a:r>
              <a:rPr lang="el-GR" sz="2400" dirty="0">
                <a:latin typeface="Times New Roman" panose="02020603050405020304" pitchFamily="18" charset="0"/>
                <a:cs typeface="Times New Roman" panose="02020603050405020304" pitchFamily="18" charset="0"/>
              </a:rPr>
              <a:t>Η τάξη </a:t>
            </a:r>
            <a:r>
              <a:rPr lang="en-GB" sz="2400" dirty="0" err="1">
                <a:latin typeface="Times New Roman" panose="02020603050405020304" pitchFamily="18" charset="0"/>
                <a:cs typeface="Times New Roman" panose="02020603050405020304" pitchFamily="18" charset="0"/>
              </a:rPr>
              <a:t>Googe</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περιλαμβάνει έναν χώρο ΄ζωντανής μετάδοσης’ [</a:t>
            </a:r>
            <a:r>
              <a:rPr lang="en-GB" sz="2400" dirty="0">
                <a:latin typeface="Times New Roman" panose="02020603050405020304" pitchFamily="18" charset="0"/>
                <a:cs typeface="Times New Roman" panose="02020603050405020304" pitchFamily="18" charset="0"/>
              </a:rPr>
              <a:t>‘stream’</a:t>
            </a:r>
            <a:r>
              <a:rPr lang="el-GR"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όπου οι εκπαιδευτικοί με τους μαθητές μπορούν να επικοινωνούν.</a:t>
            </a:r>
            <a:endParaRPr lang="en-GB" sz="2400" dirty="0">
              <a:latin typeface="Times New Roman" panose="02020603050405020304" pitchFamily="18" charset="0"/>
              <a:cs typeface="Times New Roman" panose="02020603050405020304" pitchFamily="18" charset="0"/>
            </a:endParaRPr>
          </a:p>
          <a:p>
            <a:pPr marL="457200" indent="-457200">
              <a:buAutoNum type="arabicPeriod"/>
            </a:pPr>
            <a:r>
              <a:rPr lang="el-GR" sz="2400" dirty="0">
                <a:latin typeface="Times New Roman" panose="02020603050405020304" pitchFamily="18" charset="0"/>
                <a:cs typeface="Times New Roman" panose="02020603050405020304" pitchFamily="18" charset="0"/>
              </a:rPr>
              <a:t>Η τάξη </a:t>
            </a:r>
            <a:r>
              <a:rPr lang="en-GB" sz="2400" dirty="0">
                <a:latin typeface="Times New Roman" panose="02020603050405020304" pitchFamily="18" charset="0"/>
                <a:cs typeface="Times New Roman" panose="02020603050405020304" pitchFamily="18" charset="0"/>
              </a:rPr>
              <a:t>Google </a:t>
            </a:r>
            <a:r>
              <a:rPr lang="el-GR" sz="2400" dirty="0">
                <a:latin typeface="Times New Roman" panose="02020603050405020304" pitchFamily="18" charset="0"/>
                <a:cs typeface="Times New Roman" panose="02020603050405020304" pitchFamily="18" charset="0"/>
              </a:rPr>
              <a:t>έχει τη δυνατότητα βαθμολόγησης των εργασιών των μαθητών, ενώ εσείς απολαμβάνετε την </a:t>
            </a:r>
            <a:r>
              <a:rPr lang="el-GR" sz="2400" dirty="0" err="1">
                <a:latin typeface="Times New Roman" panose="02020603050405020304" pitchFamily="18" charset="0"/>
                <a:cs typeface="Times New Roman" panose="02020603050405020304" pitchFamily="18" charset="0"/>
              </a:rPr>
              <a:t>ξεκούρασή</a:t>
            </a:r>
            <a:r>
              <a:rPr lang="el-GR" sz="2400" dirty="0">
                <a:latin typeface="Times New Roman" panose="02020603050405020304" pitchFamily="18" charset="0"/>
                <a:cs typeface="Times New Roman" panose="02020603050405020304" pitchFamily="18" charset="0"/>
              </a:rPr>
              <a:t> σας!</a:t>
            </a:r>
            <a:r>
              <a:rPr lang="en-GB" sz="2400" dirty="0">
                <a:latin typeface="Times New Roman" panose="02020603050405020304" pitchFamily="18" charset="0"/>
                <a:cs typeface="Times New Roman" panose="02020603050405020304" pitchFamily="18" charset="0"/>
              </a:rPr>
              <a:t>.</a:t>
            </a: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r>
              <a:rPr lang="en-GB" sz="1600" i="1" dirty="0">
                <a:solidFill>
                  <a:schemeClr val="tx1">
                    <a:lumMod val="50000"/>
                    <a:lumOff val="50000"/>
                  </a:schemeClr>
                </a:solidFill>
                <a:latin typeface="Times New Roman" panose="02020603050405020304" pitchFamily="18" charset="0"/>
                <a:cs typeface="Times New Roman" panose="02020603050405020304" pitchFamily="18" charset="0"/>
              </a:rPr>
              <a:t>(Answers: 1, 3, 4, 6, 7 are TRUE) </a:t>
            </a: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pPr marL="457200" indent="-457200">
              <a:buAutoNum type="arabicPeriod"/>
            </a:pPr>
            <a:endParaRPr lang="en-GB" sz="2400"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5EA8B335-7D3E-4B33-7277-9DD1AB03D719}"/>
              </a:ext>
            </a:extLst>
          </p:cNvPr>
          <p:cNvPicPr>
            <a:picLocks noChangeAspect="1"/>
          </p:cNvPicPr>
          <p:nvPr/>
        </p:nvPicPr>
        <p:blipFill>
          <a:blip r:embed="rId2"/>
          <a:stretch>
            <a:fillRect/>
          </a:stretch>
        </p:blipFill>
        <p:spPr>
          <a:xfrm>
            <a:off x="11811000" y="2781300"/>
            <a:ext cx="4495800" cy="3875690"/>
          </a:xfrm>
          <a:prstGeom prst="rect">
            <a:avLst/>
          </a:prstGeom>
        </p:spPr>
      </p:pic>
    </p:spTree>
    <p:extLst>
      <p:ext uri="{BB962C8B-B14F-4D97-AF65-F5344CB8AC3E}">
        <p14:creationId xmlns:p14="http://schemas.microsoft.com/office/powerpoint/2010/main" val="294416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r>
              <a:rPr lang="el-GR" dirty="0"/>
              <a:t>Πως να χρησιμοποιήσετε την τάξη</a:t>
            </a:r>
            <a:r>
              <a:rPr lang="en-US" dirty="0"/>
              <a:t> Google.</a:t>
            </a:r>
          </a:p>
        </p:txBody>
      </p:sp>
      <p:sp>
        <p:nvSpPr>
          <p:cNvPr id="5" name="Text Placeholder 4"/>
          <p:cNvSpPr>
            <a:spLocks noGrp="1"/>
          </p:cNvSpPr>
          <p:nvPr>
            <p:ph type="body" sz="quarter" idx="14"/>
          </p:nvPr>
        </p:nvSpPr>
        <p:spPr/>
        <p:txBody>
          <a:bodyPr/>
          <a:lstStyle/>
          <a:p>
            <a:r>
              <a:rPr lang="en-US" sz="2600" dirty="0"/>
              <a:t>8</a:t>
            </a:r>
          </a:p>
        </p:txBody>
      </p:sp>
      <p:sp>
        <p:nvSpPr>
          <p:cNvPr id="6" name="TextBox 5">
            <a:extLst>
              <a:ext uri="{FF2B5EF4-FFF2-40B4-BE49-F238E27FC236}">
                <a16:creationId xmlns:a16="http://schemas.microsoft.com/office/drawing/2014/main" id="{84296F80-0704-E0F7-EFF3-A8F28E2B92B8}"/>
              </a:ext>
            </a:extLst>
          </p:cNvPr>
          <p:cNvSpPr txBox="1"/>
          <p:nvPr/>
        </p:nvSpPr>
        <p:spPr>
          <a:xfrm>
            <a:off x="457200" y="803458"/>
            <a:ext cx="16992600" cy="8494633"/>
          </a:xfrm>
          <a:prstGeom prst="rect">
            <a:avLst/>
          </a:prstGeom>
          <a:noFill/>
        </p:spPr>
        <p:txBody>
          <a:bodyPr wrap="square" rtlCol="0">
            <a:spAutoFit/>
          </a:bodyPr>
          <a:lstStyle/>
          <a:p>
            <a:r>
              <a:rPr lang="el-GR" sz="2100" dirty="0">
                <a:latin typeface="Times New Roman" panose="02020603050405020304" pitchFamily="18" charset="0"/>
                <a:cs typeface="Times New Roman" panose="02020603050405020304" pitchFamily="18" charset="0"/>
              </a:rPr>
              <a:t>Στον παρακάτω σύνδεσμο μπορείτε να δείτε μικρά βίντεο χρήσης της τάξης </a:t>
            </a:r>
            <a:r>
              <a:rPr lang="en-US" sz="2100" dirty="0">
                <a:latin typeface="Times New Roman" panose="02020603050405020304" pitchFamily="18" charset="0"/>
                <a:cs typeface="Times New Roman" panose="02020603050405020304" pitchFamily="18" charset="0"/>
              </a:rPr>
              <a:t>google</a:t>
            </a:r>
            <a:r>
              <a:rPr lang="el-GR" sz="2100" dirty="0">
                <a:latin typeface="Times New Roman" panose="02020603050405020304" pitchFamily="18" charset="0"/>
                <a:cs typeface="Times New Roman" panose="02020603050405020304" pitchFamily="18" charset="0"/>
              </a:rPr>
              <a:t>. Δείτε τα βίντεο και σημειώστε τα βήματα που κατανοείτε</a:t>
            </a:r>
          </a:p>
          <a:p>
            <a:endParaRPr lang="el-GR" sz="2100" dirty="0">
              <a:latin typeface="Times New Roman" panose="02020603050405020304" pitchFamily="18" charset="0"/>
              <a:cs typeface="Times New Roman" panose="02020603050405020304" pitchFamily="18" charset="0"/>
            </a:endParaRPr>
          </a:p>
          <a:p>
            <a:r>
              <a:rPr lang="en-GB" sz="2100" dirty="0">
                <a:latin typeface="Times New Roman" panose="02020603050405020304" pitchFamily="18" charset="0"/>
                <a:cs typeface="Times New Roman" panose="02020603050405020304" pitchFamily="18" charset="0"/>
                <a:hlinkClick r:id="rId2"/>
              </a:rPr>
              <a:t>https://edu.google.com/intl/ALL_uk/for-educators/product-guides/classroom/?modal_active=none</a:t>
            </a:r>
            <a:endParaRPr lang="en-GB" sz="2100" dirty="0">
              <a:latin typeface="Times New Roman" panose="02020603050405020304" pitchFamily="18" charset="0"/>
              <a:cs typeface="Times New Roman" panose="02020603050405020304" pitchFamily="18" charset="0"/>
            </a:endParaRPr>
          </a:p>
          <a:p>
            <a:endParaRPr lang="en-GB" sz="2100" dirty="0">
              <a:latin typeface="Times New Roman" panose="02020603050405020304" pitchFamily="18" charset="0"/>
              <a:cs typeface="Times New Roman" panose="02020603050405020304" pitchFamily="18" charset="0"/>
            </a:endParaRPr>
          </a:p>
          <a:p>
            <a:pPr marL="342900" indent="-342900">
              <a:buAutoNum type="arabicPeriod"/>
            </a:pPr>
            <a:r>
              <a:rPr lang="el-GR" sz="2100" dirty="0">
                <a:latin typeface="Times New Roman" panose="02020603050405020304" pitchFamily="18" charset="0"/>
                <a:cs typeface="Times New Roman" panose="02020603050405020304" pitchFamily="18" charset="0"/>
              </a:rPr>
              <a:t>Τι είναι η τάξη</a:t>
            </a:r>
            <a:r>
              <a:rPr lang="en-GB" sz="2100" dirty="0">
                <a:latin typeface="Times New Roman" panose="02020603050405020304" pitchFamily="18" charset="0"/>
                <a:cs typeface="Times New Roman" panose="02020603050405020304" pitchFamily="18" charset="0"/>
              </a:rPr>
              <a:t> Google?</a:t>
            </a:r>
          </a:p>
          <a:p>
            <a:pPr marL="342900" indent="-342900">
              <a:buAutoNum type="arabicPeriod"/>
            </a:pPr>
            <a:r>
              <a:rPr lang="el-GR" sz="2100" dirty="0">
                <a:latin typeface="Times New Roman" panose="02020603050405020304" pitchFamily="18" charset="0"/>
                <a:cs typeface="Times New Roman" panose="02020603050405020304" pitchFamily="18" charset="0"/>
              </a:rPr>
              <a:t>Η αξιολόγηση της τάξης </a:t>
            </a:r>
            <a:r>
              <a:rPr lang="en-GB" sz="2100" dirty="0">
                <a:latin typeface="Times New Roman" panose="02020603050405020304" pitchFamily="18" charset="0"/>
                <a:cs typeface="Times New Roman" panose="02020603050405020304" pitchFamily="18" charset="0"/>
              </a:rPr>
              <a:t>Google.</a:t>
            </a:r>
          </a:p>
          <a:p>
            <a:pPr marL="342900" indent="-342900">
              <a:buAutoNum type="arabicPeriod"/>
            </a:pPr>
            <a:r>
              <a:rPr lang="el-GR" sz="2100" dirty="0">
                <a:latin typeface="Times New Roman" panose="02020603050405020304" pitchFamily="18" charset="0"/>
                <a:cs typeface="Times New Roman" panose="02020603050405020304" pitchFamily="18" charset="0"/>
              </a:rPr>
              <a:t>Προσθήκη μαθητών σε μια τάξη</a:t>
            </a:r>
            <a:r>
              <a:rPr lang="en-GB" sz="2100" dirty="0">
                <a:latin typeface="Times New Roman" panose="02020603050405020304" pitchFamily="18" charset="0"/>
                <a:cs typeface="Times New Roman" panose="02020603050405020304" pitchFamily="18" charset="0"/>
              </a:rPr>
              <a:t>.</a:t>
            </a:r>
          </a:p>
          <a:p>
            <a:pPr marL="342900" indent="-342900">
              <a:buAutoNum type="arabicPeriod"/>
            </a:pPr>
            <a:r>
              <a:rPr lang="el-GR" sz="2100" dirty="0">
                <a:latin typeface="Times New Roman" panose="02020603050405020304" pitchFamily="18" charset="0"/>
                <a:cs typeface="Times New Roman" panose="02020603050405020304" pitchFamily="18" charset="0"/>
              </a:rPr>
              <a:t>Η σελίδα του χώρου ζωντανής μετάδοσης</a:t>
            </a:r>
            <a:r>
              <a:rPr lang="en-GB" sz="2100" dirty="0">
                <a:latin typeface="Times New Roman" panose="02020603050405020304" pitchFamily="18" charset="0"/>
                <a:cs typeface="Times New Roman" panose="02020603050405020304" pitchFamily="18" charset="0"/>
              </a:rPr>
              <a:t>.</a:t>
            </a:r>
          </a:p>
          <a:p>
            <a:pPr marL="342900" indent="-342900">
              <a:buAutoNum type="arabicPeriod"/>
            </a:pPr>
            <a:r>
              <a:rPr lang="el-GR" sz="2100" dirty="0">
                <a:latin typeface="Times New Roman" panose="02020603050405020304" pitchFamily="18" charset="0"/>
                <a:cs typeface="Times New Roman" panose="02020603050405020304" pitchFamily="18" charset="0"/>
              </a:rPr>
              <a:t>Η σελίδα των εργασιών της τάξης</a:t>
            </a:r>
            <a:r>
              <a:rPr lang="en-GB" sz="2100" dirty="0">
                <a:latin typeface="Times New Roman" panose="02020603050405020304" pitchFamily="18" charset="0"/>
                <a:cs typeface="Times New Roman" panose="02020603050405020304" pitchFamily="18" charset="0"/>
              </a:rPr>
              <a:t>.</a:t>
            </a:r>
          </a:p>
          <a:p>
            <a:pPr marL="342900" indent="-342900">
              <a:buAutoNum type="arabicPeriod"/>
            </a:pPr>
            <a:r>
              <a:rPr lang="el-GR" sz="2100" dirty="0">
                <a:latin typeface="Times New Roman" panose="02020603050405020304" pitchFamily="18" charset="0"/>
                <a:cs typeface="Times New Roman" panose="02020603050405020304" pitchFamily="18" charset="0"/>
              </a:rPr>
              <a:t>Η σελίδα πληροφόρησης για τα άτομα στην τάξη</a:t>
            </a:r>
            <a:r>
              <a:rPr lang="en-GB" sz="2100" dirty="0">
                <a:latin typeface="Times New Roman" panose="02020603050405020304" pitchFamily="18" charset="0"/>
                <a:cs typeface="Times New Roman" panose="02020603050405020304" pitchFamily="18" charset="0"/>
              </a:rPr>
              <a:t>.</a:t>
            </a:r>
          </a:p>
          <a:p>
            <a:pPr marL="342900" indent="-342900">
              <a:buAutoNum type="arabicPeriod"/>
            </a:pPr>
            <a:r>
              <a:rPr lang="el-GR" sz="2100" dirty="0">
                <a:latin typeface="Times New Roman" panose="02020603050405020304" pitchFamily="18" charset="0"/>
                <a:cs typeface="Times New Roman" panose="02020603050405020304" pitchFamily="18" charset="0"/>
              </a:rPr>
              <a:t>Δημιουργία εργασιών</a:t>
            </a:r>
            <a:r>
              <a:rPr lang="en-GB" sz="2100" dirty="0">
                <a:latin typeface="Times New Roman" panose="02020603050405020304" pitchFamily="18" charset="0"/>
                <a:cs typeface="Times New Roman" panose="02020603050405020304" pitchFamily="18" charset="0"/>
              </a:rPr>
              <a:t>.</a:t>
            </a:r>
          </a:p>
          <a:p>
            <a:pPr marL="342900" indent="-342900">
              <a:buAutoNum type="arabicPeriod"/>
            </a:pPr>
            <a:r>
              <a:rPr lang="el-GR" sz="2100" dirty="0">
                <a:latin typeface="Times New Roman" panose="02020603050405020304" pitchFamily="18" charset="0"/>
                <a:cs typeface="Times New Roman" panose="02020603050405020304" pitchFamily="18" charset="0"/>
              </a:rPr>
              <a:t>Ανατροφοδότηση και βαθμολογία</a:t>
            </a:r>
            <a:r>
              <a:rPr lang="en-GB" sz="2100" dirty="0">
                <a:latin typeface="Times New Roman" panose="02020603050405020304" pitchFamily="18" charset="0"/>
                <a:cs typeface="Times New Roman" panose="02020603050405020304" pitchFamily="18" charset="0"/>
              </a:rPr>
              <a:t>.</a:t>
            </a:r>
          </a:p>
          <a:p>
            <a:pPr marL="342900" indent="-342900">
              <a:buAutoNum type="arabicPeriod"/>
            </a:pPr>
            <a:endParaRPr lang="en-GB" sz="2100" dirty="0">
              <a:latin typeface="Times New Roman" panose="02020603050405020304" pitchFamily="18" charset="0"/>
              <a:cs typeface="Times New Roman" panose="02020603050405020304" pitchFamily="18" charset="0"/>
            </a:endParaRPr>
          </a:p>
          <a:p>
            <a:r>
              <a:rPr lang="el-GR" sz="2100" dirty="0">
                <a:latin typeface="Times New Roman" panose="02020603050405020304" pitchFamily="18" charset="0"/>
                <a:cs typeface="Times New Roman" panose="02020603050405020304" pitchFamily="18" charset="0"/>
              </a:rPr>
              <a:t>Κατόπιν ελέγξτε το παρακάτω σύντομο </a:t>
            </a:r>
            <a:r>
              <a:rPr lang="en-US" sz="2100" dirty="0">
                <a:latin typeface="Times New Roman" panose="02020603050405020304" pitchFamily="18" charset="0"/>
                <a:cs typeface="Times New Roman" panose="02020603050405020304" pitchFamily="18" charset="0"/>
              </a:rPr>
              <a:t>quiz </a:t>
            </a:r>
            <a:r>
              <a:rPr lang="el-GR" sz="2100" dirty="0">
                <a:latin typeface="Times New Roman" panose="02020603050405020304" pitchFamily="18" charset="0"/>
                <a:cs typeface="Times New Roman" panose="02020603050405020304" pitchFamily="18" charset="0"/>
              </a:rPr>
              <a:t>ως προς τις σωστές ή λάθος προτάσεις</a:t>
            </a:r>
            <a:r>
              <a:rPr lang="en-GB" sz="2100" dirty="0">
                <a:latin typeface="Times New Roman" panose="02020603050405020304" pitchFamily="18" charset="0"/>
                <a:cs typeface="Times New Roman" panose="02020603050405020304" pitchFamily="18" charset="0"/>
              </a:rPr>
              <a:t>:</a:t>
            </a:r>
          </a:p>
          <a:p>
            <a:endParaRPr lang="en-GB" sz="2100" dirty="0">
              <a:latin typeface="Times New Roman" panose="02020603050405020304" pitchFamily="18" charset="0"/>
              <a:cs typeface="Times New Roman" panose="02020603050405020304" pitchFamily="18" charset="0"/>
            </a:endParaRPr>
          </a:p>
          <a:p>
            <a:pPr marL="342900" indent="-342900">
              <a:buAutoNum type="arabicPeriod"/>
            </a:pPr>
            <a:r>
              <a:rPr lang="el-GR" sz="2100" dirty="0">
                <a:latin typeface="Times New Roman" panose="02020603050405020304" pitchFamily="18" charset="0"/>
                <a:cs typeface="Times New Roman" panose="02020603050405020304" pitchFamily="18" charset="0"/>
              </a:rPr>
              <a:t>Η τάξη </a:t>
            </a:r>
            <a:r>
              <a:rPr lang="en-GB" sz="2100" dirty="0">
                <a:latin typeface="Times New Roman" panose="02020603050405020304" pitchFamily="18" charset="0"/>
                <a:cs typeface="Times New Roman" panose="02020603050405020304" pitchFamily="18" charset="0"/>
              </a:rPr>
              <a:t>Google </a:t>
            </a:r>
            <a:r>
              <a:rPr lang="el-GR" sz="2100" dirty="0">
                <a:latin typeface="Times New Roman" panose="02020603050405020304" pitchFamily="18" charset="0"/>
                <a:cs typeface="Times New Roman" panose="02020603050405020304" pitchFamily="18" charset="0"/>
              </a:rPr>
              <a:t>είναι εύκολο εργαλείο που βοηθάει τους εκπαιδευτικούς να διαχειριστούν τις εργασίες της τάξης </a:t>
            </a:r>
            <a:r>
              <a:rPr lang="en-GB" sz="2100" dirty="0">
                <a:latin typeface="Times New Roman" panose="02020603050405020304" pitchFamily="18" charset="0"/>
                <a:cs typeface="Times New Roman" panose="02020603050405020304" pitchFamily="18" charset="0"/>
              </a:rPr>
              <a:t>(T)</a:t>
            </a:r>
          </a:p>
          <a:p>
            <a:pPr marL="342900" indent="-342900">
              <a:buAutoNum type="arabicPeriod"/>
            </a:pPr>
            <a:r>
              <a:rPr lang="el-GR" sz="2100" dirty="0">
                <a:latin typeface="Times New Roman" panose="02020603050405020304" pitchFamily="18" charset="0"/>
                <a:cs typeface="Times New Roman" panose="02020603050405020304" pitchFamily="18" charset="0"/>
              </a:rPr>
              <a:t>Δεν χρειάζεται να δημιουργήσετε λογαριασμό για να χρησιμοποιήσετε την τάξη </a:t>
            </a:r>
            <a:r>
              <a:rPr lang="en-GB" sz="2100" dirty="0">
                <a:latin typeface="Times New Roman" panose="02020603050405020304" pitchFamily="18" charset="0"/>
                <a:cs typeface="Times New Roman" panose="02020603050405020304" pitchFamily="18" charset="0"/>
              </a:rPr>
              <a:t>Google. (F) </a:t>
            </a:r>
            <a:r>
              <a:rPr lang="el-GR" sz="2100" dirty="0">
                <a:latin typeface="Times New Roman" panose="02020603050405020304" pitchFamily="18" charset="0"/>
                <a:cs typeface="Times New Roman" panose="02020603050405020304" pitchFamily="18" charset="0"/>
              </a:rPr>
              <a:t>ΧΡΕΙΑΖΕΤΑΙ ΌΜΩΣ να κάνετε λογαριασμό για να έχετε πρόσβαση στην τάξη </a:t>
            </a:r>
            <a:r>
              <a:rPr lang="en-GB" sz="2100" dirty="0">
                <a:latin typeface="Times New Roman" panose="02020603050405020304" pitchFamily="18" charset="0"/>
                <a:cs typeface="Times New Roman" panose="02020603050405020304" pitchFamily="18" charset="0"/>
              </a:rPr>
              <a:t>google</a:t>
            </a:r>
          </a:p>
          <a:p>
            <a:pPr marL="342900" indent="-342900">
              <a:buAutoNum type="arabicPeriod"/>
            </a:pPr>
            <a:r>
              <a:rPr lang="el-GR" sz="2100" dirty="0">
                <a:latin typeface="Times New Roman" panose="02020603050405020304" pitchFamily="18" charset="0"/>
                <a:cs typeface="Times New Roman" panose="02020603050405020304" pitchFamily="18" charset="0"/>
              </a:rPr>
              <a:t>Μπορείτε να προσκαλέσετε τους μαθητές χρησιμοποιώντας τα </a:t>
            </a:r>
            <a:r>
              <a:rPr lang="en-US" sz="2100" dirty="0">
                <a:latin typeface="Times New Roman" panose="02020603050405020304" pitchFamily="18" charset="0"/>
                <a:cs typeface="Times New Roman" panose="02020603050405020304" pitchFamily="18" charset="0"/>
              </a:rPr>
              <a:t>mail </a:t>
            </a:r>
            <a:r>
              <a:rPr lang="el-GR" sz="2100" dirty="0">
                <a:latin typeface="Times New Roman" panose="02020603050405020304" pitchFamily="18" charset="0"/>
                <a:cs typeface="Times New Roman" panose="02020603050405020304" pitchFamily="18" charset="0"/>
              </a:rPr>
              <a:t>τους ή δίνοντάς τους το κωδικό εγγραφής τάξης </a:t>
            </a:r>
            <a:r>
              <a:rPr lang="en-GB" sz="2100" dirty="0">
                <a:latin typeface="Times New Roman" panose="02020603050405020304" pitchFamily="18" charset="0"/>
                <a:cs typeface="Times New Roman" panose="02020603050405020304" pitchFamily="18" charset="0"/>
              </a:rPr>
              <a:t>(T)</a:t>
            </a:r>
          </a:p>
          <a:p>
            <a:pPr marL="342900" indent="-342900">
              <a:buAutoNum type="arabicPeriod"/>
            </a:pPr>
            <a:r>
              <a:rPr lang="el-GR" sz="2100" dirty="0">
                <a:latin typeface="Times New Roman" panose="02020603050405020304" pitchFamily="18" charset="0"/>
                <a:cs typeface="Times New Roman" panose="02020603050405020304" pitchFamily="18" charset="0"/>
              </a:rPr>
              <a:t>Υπάρχουν διαφορετικοί χώροι για κάθε τάξη συμπεριλαμβανομένης και της ζωντανής συζήτησης, των εργασιών της τάξης, των ατόμων και της βαθμολογίας</a:t>
            </a:r>
            <a:r>
              <a:rPr lang="en-GB" sz="2100" dirty="0">
                <a:latin typeface="Times New Roman" panose="02020603050405020304" pitchFamily="18" charset="0"/>
                <a:cs typeface="Times New Roman" panose="02020603050405020304" pitchFamily="18" charset="0"/>
              </a:rPr>
              <a:t> (T)</a:t>
            </a:r>
          </a:p>
          <a:p>
            <a:pPr marL="342900" indent="-342900">
              <a:buAutoNum type="arabicPeriod"/>
            </a:pPr>
            <a:r>
              <a:rPr lang="el-GR" sz="2100" dirty="0">
                <a:latin typeface="Times New Roman" panose="02020603050405020304" pitchFamily="18" charset="0"/>
                <a:cs typeface="Times New Roman" panose="02020603050405020304" pitchFamily="18" charset="0"/>
              </a:rPr>
              <a:t>Δεν μπορείτε να προσθέσετε υλικό μαθήματος ή να δημιουργήσετε </a:t>
            </a:r>
            <a:r>
              <a:rPr lang="en-US" sz="2100" dirty="0">
                <a:latin typeface="Times New Roman" panose="02020603050405020304" pitchFamily="18" charset="0"/>
                <a:cs typeface="Times New Roman" panose="02020603050405020304" pitchFamily="18" charset="0"/>
              </a:rPr>
              <a:t>quiz </a:t>
            </a:r>
            <a:r>
              <a:rPr lang="el-GR" sz="2100" dirty="0">
                <a:latin typeface="Times New Roman" panose="02020603050405020304" pitchFamily="18" charset="0"/>
                <a:cs typeface="Times New Roman" panose="02020603050405020304" pitchFamily="18" charset="0"/>
              </a:rPr>
              <a:t>στην τάξη </a:t>
            </a:r>
            <a:r>
              <a:rPr lang="en-GB" sz="2100" dirty="0">
                <a:latin typeface="Times New Roman" panose="02020603050405020304" pitchFamily="18" charset="0"/>
                <a:cs typeface="Times New Roman" panose="02020603050405020304" pitchFamily="18" charset="0"/>
              </a:rPr>
              <a:t>Google. (F) </a:t>
            </a:r>
            <a:r>
              <a:rPr lang="el-GR" sz="2100" dirty="0">
                <a:latin typeface="Times New Roman" panose="02020603050405020304" pitchFamily="18" charset="0"/>
                <a:cs typeface="Times New Roman" panose="02020603050405020304" pitchFamily="18" charset="0"/>
              </a:rPr>
              <a:t>Μπορείτε να τα κάνετε και τα δύο στην τάξη </a:t>
            </a:r>
            <a:r>
              <a:rPr lang="en-GB" sz="2100" dirty="0">
                <a:latin typeface="Times New Roman" panose="02020603050405020304" pitchFamily="18" charset="0"/>
                <a:cs typeface="Times New Roman" panose="02020603050405020304" pitchFamily="18" charset="0"/>
              </a:rPr>
              <a:t>Google.</a:t>
            </a:r>
          </a:p>
          <a:p>
            <a:pPr marL="342900" indent="-342900">
              <a:buAutoNum type="arabicPeriod"/>
            </a:pPr>
            <a:r>
              <a:rPr lang="el-GR" sz="2100" dirty="0">
                <a:latin typeface="Times New Roman" panose="02020603050405020304" pitchFamily="18" charset="0"/>
                <a:cs typeface="Times New Roman" panose="02020603050405020304" pitchFamily="18" charset="0"/>
              </a:rPr>
              <a:t>Μπορείτε να στείλετε </a:t>
            </a:r>
            <a:r>
              <a:rPr lang="en-GB" sz="2100" dirty="0">
                <a:latin typeface="Times New Roman" panose="02020603050405020304" pitchFamily="18" charset="0"/>
                <a:cs typeface="Times New Roman" panose="02020603050405020304" pitchFamily="18" charset="0"/>
              </a:rPr>
              <a:t>mail </a:t>
            </a:r>
            <a:r>
              <a:rPr lang="el-GR" sz="2100" dirty="0">
                <a:latin typeface="Times New Roman" panose="02020603050405020304" pitchFamily="18" charset="0"/>
                <a:cs typeface="Times New Roman" panose="02020603050405020304" pitchFamily="18" charset="0"/>
              </a:rPr>
              <a:t>στους μαθητές και στους γονείς μέσω της τάξης </a:t>
            </a:r>
            <a:r>
              <a:rPr lang="en-GB" sz="2100" dirty="0">
                <a:latin typeface="Times New Roman" panose="02020603050405020304" pitchFamily="18" charset="0"/>
                <a:cs typeface="Times New Roman" panose="02020603050405020304" pitchFamily="18" charset="0"/>
              </a:rPr>
              <a:t>Google. (T)</a:t>
            </a:r>
          </a:p>
          <a:p>
            <a:pPr marL="342900" indent="-342900">
              <a:buAutoNum type="arabicPeriod"/>
            </a:pPr>
            <a:r>
              <a:rPr lang="el-GR" sz="2100" dirty="0">
                <a:latin typeface="Times New Roman" panose="02020603050405020304" pitchFamily="18" charset="0"/>
                <a:cs typeface="Times New Roman" panose="02020603050405020304" pitchFamily="18" charset="0"/>
              </a:rPr>
              <a:t>Μπορείτε να συνδέσετε το </a:t>
            </a:r>
            <a:r>
              <a:rPr lang="en-GB" sz="2100" dirty="0">
                <a:latin typeface="Times New Roman" panose="02020603050405020304" pitchFamily="18" charset="0"/>
                <a:cs typeface="Times New Roman" panose="02020603050405020304" pitchFamily="18" charset="0"/>
              </a:rPr>
              <a:t>Google drive </a:t>
            </a:r>
            <a:r>
              <a:rPr lang="el-GR" sz="2100" dirty="0">
                <a:latin typeface="Times New Roman" panose="02020603050405020304" pitchFamily="18" charset="0"/>
                <a:cs typeface="Times New Roman" panose="02020603050405020304" pitchFamily="18" charset="0"/>
              </a:rPr>
              <a:t>και το</a:t>
            </a:r>
            <a:r>
              <a:rPr lang="en-GB" sz="2100" dirty="0">
                <a:latin typeface="Times New Roman" panose="02020603050405020304" pitchFamily="18" charset="0"/>
                <a:cs typeface="Times New Roman" panose="02020603050405020304" pitchFamily="18" charset="0"/>
              </a:rPr>
              <a:t> You tube </a:t>
            </a:r>
            <a:r>
              <a:rPr lang="el-GR" sz="2100" dirty="0">
                <a:latin typeface="Times New Roman" panose="02020603050405020304" pitchFamily="18" charset="0"/>
                <a:cs typeface="Times New Roman" panose="02020603050405020304" pitchFamily="18" charset="0"/>
              </a:rPr>
              <a:t>με την τάξη</a:t>
            </a:r>
            <a:r>
              <a:rPr lang="en-GB" sz="2100" dirty="0">
                <a:latin typeface="Times New Roman" panose="02020603050405020304" pitchFamily="18" charset="0"/>
                <a:cs typeface="Times New Roman" panose="02020603050405020304" pitchFamily="18" charset="0"/>
              </a:rPr>
              <a:t> Google (T)</a:t>
            </a:r>
          </a:p>
          <a:p>
            <a:pPr marL="342900" indent="-342900">
              <a:buAutoNum type="arabicPeriod"/>
            </a:pPr>
            <a:r>
              <a:rPr lang="el-GR" sz="2100" dirty="0">
                <a:latin typeface="Times New Roman" panose="02020603050405020304" pitchFamily="18" charset="0"/>
                <a:cs typeface="Times New Roman" panose="02020603050405020304" pitchFamily="18" charset="0"/>
              </a:rPr>
              <a:t>Δεν μπορείτε να έχετε πρόσβαση στην ατομική πρόοδο των μαθητών στην τάξη </a:t>
            </a:r>
            <a:r>
              <a:rPr lang="en-GB" sz="2100" dirty="0">
                <a:latin typeface="Times New Roman" panose="02020603050405020304" pitchFamily="18" charset="0"/>
                <a:cs typeface="Times New Roman" panose="02020603050405020304" pitchFamily="18" charset="0"/>
              </a:rPr>
              <a:t>Google (F)</a:t>
            </a:r>
            <a:r>
              <a:rPr lang="el-GR" sz="2100" dirty="0">
                <a:latin typeface="Times New Roman" panose="02020603050405020304" pitchFamily="18" charset="0"/>
                <a:cs typeface="Times New Roman" panose="02020603050405020304" pitchFamily="18" charset="0"/>
              </a:rPr>
              <a:t>.</a:t>
            </a:r>
            <a:r>
              <a:rPr lang="en-GB" sz="2100" dirty="0">
                <a:latin typeface="Times New Roman" panose="02020603050405020304" pitchFamily="18" charset="0"/>
                <a:cs typeface="Times New Roman" panose="02020603050405020304" pitchFamily="18" charset="0"/>
              </a:rPr>
              <a:t> </a:t>
            </a:r>
            <a:r>
              <a:rPr lang="el-GR" sz="2100" dirty="0">
                <a:latin typeface="Times New Roman" panose="02020603050405020304" pitchFamily="18" charset="0"/>
                <a:cs typeface="Times New Roman" panose="02020603050405020304" pitchFamily="18" charset="0"/>
              </a:rPr>
              <a:t>Μπορείτε να έχετε πρόσβαση για αυτή την πληροφορία στο χώρο εργασίας του μαθητή. </a:t>
            </a:r>
            <a:r>
              <a:rPr lang="en-GB" sz="21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89433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 Up Template</Template>
  <TotalTime>1041</TotalTime>
  <Words>2448</Words>
  <Application>Microsoft Macintosh PowerPoint</Application>
  <PresentationFormat>Προσαρμογή</PresentationFormat>
  <Paragraphs>231</Paragraphs>
  <Slides>14</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Calibri</vt:lpstr>
      <vt:lpstr>Wingdings</vt:lpstr>
      <vt:lpstr>Arial</vt:lpstr>
      <vt:lpstr>Trebuchet MS</vt:lpstr>
      <vt:lpstr>Times New Roman</vt:lpstr>
      <vt:lpstr>Office Theme</vt:lpstr>
      <vt:lpstr>Ενότητα 1:  Διαδικτυακές πλατφόρμες διδασκαλίας</vt:lpstr>
      <vt:lpstr> ΣΤΟΧΟΙ:   Με την ολοκλήρωση αυτής της ενότητας οι εκπαιδευόμενοι :  ●  Θα κατανοήσουν καλύτερα ορισμένες διαδικτυακές πλατφόρμες διδασκαλίας και τον τρόπο που λειτουργούν.  ● Θα γνωρίσουν και θα χρησιμοποιήσουν επαρκώς τα βασικά εργαλεία που απαιτούνται για την διαδικτυακή διδασκαλία  ● Θα επιλέξουν το υλικό το οποίο ταιριάζει στις τάξεις τους και βοηθά στην γνωστική βελτίωση των μαθητών τους    </vt:lpstr>
      <vt:lpstr>Η διαδικτυακή διδασκαλία έχει πολλά πλεονεκτήματα, αλλά και ορισμένα μειονεκτήματα. Δείτε παρακάτω μερικά παραδείγματα και των δύο.</vt:lpstr>
      <vt:lpstr>Ακολουθεί ενδεικτικό λεξιλόγιο σχετικό με τη διαδικτυακή διδασκαλία. Μπορείτε να το αντιστοιχίσετε με τους σωστούς ορισμούς;</vt:lpstr>
      <vt:lpstr>Zoom! </vt:lpstr>
      <vt:lpstr>Παρουσίαση του PowerPoint</vt:lpstr>
      <vt:lpstr>Παρουσίαση του PowerPoint</vt:lpstr>
      <vt:lpstr>Παρουσίαση του PowerPoint</vt:lpstr>
      <vt:lpstr>Παρουσίαση του PowerPoint</vt:lpstr>
      <vt:lpstr>Τι είναι η Microsoft teams?  Διαβάστε το παρακάτω κείμενο – Κάθε πρόταση έχει δυο επιλογές λέξεων – Καθώς διαβάζετε επιλέξτε την πιο κατάλληλη λέξη.</vt:lpstr>
      <vt:lpstr>Μόλις μπείτε στην Microsoft teams, θα πρέπει να δείτε αυτή την εικόνα όπως παρουσιάζεται παρακάτω:</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Venia Soumpe</cp:lastModifiedBy>
  <cp:revision>32</cp:revision>
  <dcterms:created xsi:type="dcterms:W3CDTF">2022-03-15T18:21:47Z</dcterms:created>
  <dcterms:modified xsi:type="dcterms:W3CDTF">2023-01-26T08:30:38Z</dcterms:modified>
  <dc:identifier>DAE67lfvflU</dc:identifier>
</cp:coreProperties>
</file>